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85">
          <p15:clr>
            <a:srgbClr val="A4A3A4"/>
          </p15:clr>
        </p15:guide>
        <p15:guide id="2" pos="392">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5" orient="horz"/>
        <p:guide pos="392"/>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5f5ca7d2c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5f5ca7d2c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25f5ca7d2c_0_1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5f5ca7d2c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5f5ca7d2c_0_2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25f5ca7d2c_0_2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5f5ca7d2c_0_2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5f5ca7d2c_0_2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125f5ca7d2c_0_27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5f5ca7d2c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5f5ca7d2c_0_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125f5ca7d2c_0_1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5f5ca7d2c_0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5f5ca7d2c_0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125f5ca7d2c_0_2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5f5ca7d2c_0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5f5ca7d2c_0_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125f5ca7d2c_0_2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5f5ca7d2c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5f5ca7d2c_0_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125f5ca7d2c_0_1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5f5ca7d2c_0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25f5ca7d2c_0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125f5ca7d2c_0_1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5f5ca7d2c_0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5f5ca7d2c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125f5ca7d2c_0_1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5f5ca7d2c_0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5f5ca7d2c_0_2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125f5ca7d2c_0_20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5f5ca7d2c_0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5f5ca7d2c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125f5ca7d2c_0_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5f5ca7d2c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5f5ca7d2c_0_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125f5ca7d2c_0_1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5f5ca7d2c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5f5ca7d2c_0_2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125f5ca7d2c_0_2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5f5ca7d2c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25f5ca7d2c_0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125f5ca7d2c_0_2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5f5ca7d2c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5f5ca7d2c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125f5ca7d2c_0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5f5ca7d2c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5f5ca7d2c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25f5ca7d2c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5f5ca7d2c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5f5ca7d2c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125f5ca7d2c_0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25f5ca7d2c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25f5ca7d2c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125f5ca7d2c_0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5f5ca7d2c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5f5ca7d2c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125f5ca7d2c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5f5ca7d2c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5f5ca7d2c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25f5ca7d2c_0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5f5ca7d2c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5f5ca7d2c_0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125f5ca7d2c_0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page">
  <p:cSld name="2_Title page">
    <p:bg>
      <p:bgPr>
        <a:solidFill>
          <a:schemeClr val="lt1"/>
        </a:solidFill>
      </p:bgPr>
    </p:bg>
    <p:spTree>
      <p:nvGrpSpPr>
        <p:cNvPr id="13" name="Shape 13"/>
        <p:cNvGrpSpPr/>
        <p:nvPr/>
      </p:nvGrpSpPr>
      <p:grpSpPr>
        <a:xfrm>
          <a:off x="0" y="0"/>
          <a:ext cx="0" cy="0"/>
          <a:chOff x="0" y="0"/>
          <a:chExt cx="0" cy="0"/>
        </a:xfrm>
      </p:grpSpPr>
      <p:sp>
        <p:nvSpPr>
          <p:cNvPr id="14" name="Google Shape;14;p2"/>
          <p:cNvSpPr/>
          <p:nvPr/>
        </p:nvSpPr>
        <p:spPr>
          <a:xfrm>
            <a:off x="633304" y="-648376"/>
            <a:ext cx="733465" cy="236752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2"/>
          <p:cNvSpPr txBox="1"/>
          <p:nvPr>
            <p:ph type="title"/>
          </p:nvPr>
        </p:nvSpPr>
        <p:spPr>
          <a:xfrm>
            <a:off x="502902" y="2239022"/>
            <a:ext cx="7734221" cy="987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Arial"/>
              <a:buNone/>
              <a:defRPr b="1" i="0" sz="28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body"/>
          </p:nvPr>
        </p:nvSpPr>
        <p:spPr>
          <a:xfrm>
            <a:off x="530694" y="4709821"/>
            <a:ext cx="7734222" cy="27765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100"/>
              <a:buNone/>
              <a:defRPr b="1" sz="11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 name="Google Shape;17;p2"/>
          <p:cNvSpPr txBox="1"/>
          <p:nvPr>
            <p:ph idx="2" type="body"/>
          </p:nvPr>
        </p:nvSpPr>
        <p:spPr>
          <a:xfrm>
            <a:off x="502902" y="1937719"/>
            <a:ext cx="7734222" cy="252412"/>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800"/>
              <a:buNone/>
              <a:defRPr b="0" sz="18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8" name="Google Shape;18;p2"/>
          <p:cNvPicPr preferRelativeResize="0"/>
          <p:nvPr/>
        </p:nvPicPr>
        <p:blipFill rotWithShape="1">
          <a:blip r:embed="rId2">
            <a:alphaModFix/>
          </a:blip>
          <a:srcRect b="0" l="0" r="0" t="0"/>
          <a:stretch/>
        </p:blipFill>
        <p:spPr>
          <a:xfrm>
            <a:off x="352425" y="581278"/>
            <a:ext cx="1289146" cy="1415797"/>
          </a:xfrm>
          <a:prstGeom prst="rect">
            <a:avLst/>
          </a:prstGeom>
          <a:noFill/>
          <a:ln>
            <a:noFill/>
          </a:ln>
        </p:spPr>
      </p:pic>
      <p:sp>
        <p:nvSpPr>
          <p:cNvPr id="19" name="Google Shape;19;p2"/>
          <p:cNvSpPr txBox="1"/>
          <p:nvPr/>
        </p:nvSpPr>
        <p:spPr>
          <a:xfrm>
            <a:off x="502903" y="3248160"/>
            <a:ext cx="7734221"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7F7F7F"/>
                </a:solidFill>
                <a:latin typeface="Arial"/>
                <a:ea typeface="Arial"/>
                <a:cs typeface="Arial"/>
                <a:sym typeface="Arial"/>
              </a:rPr>
              <a:t>Team members</a:t>
            </a:r>
            <a:endParaRPr/>
          </a:p>
          <a:p>
            <a:pPr indent="0" lvl="0" marL="0" marR="0" rtl="0" algn="l">
              <a:spcBef>
                <a:spcPts val="0"/>
              </a:spcBef>
              <a:spcAft>
                <a:spcPts val="0"/>
              </a:spcAft>
              <a:buNone/>
            </a:pPr>
            <a:r>
              <a:t/>
            </a:r>
            <a:endParaRPr sz="1400">
              <a:solidFill>
                <a:srgbClr val="7F7F7F"/>
              </a:solidFill>
              <a:latin typeface="Arial"/>
              <a:ea typeface="Arial"/>
              <a:cs typeface="Arial"/>
              <a:sym typeface="Arial"/>
            </a:endParaRPr>
          </a:p>
          <a:p>
            <a:pPr indent="0" lvl="0" marL="0" marR="0" rtl="0" algn="l">
              <a:spcBef>
                <a:spcPts val="0"/>
              </a:spcBef>
              <a:spcAft>
                <a:spcPts val="0"/>
              </a:spcAft>
              <a:buNone/>
            </a:pPr>
            <a:r>
              <a:rPr lang="en-US" sz="1400">
                <a:solidFill>
                  <a:srgbClr val="7F7F7F"/>
                </a:solidFill>
                <a:latin typeface="Arial"/>
                <a:ea typeface="Arial"/>
                <a:cs typeface="Arial"/>
                <a:sym typeface="Arial"/>
              </a:rPr>
              <a:t>Project Sponsor – Person name</a:t>
            </a:r>
            <a:br>
              <a:rPr lang="en-US" sz="1400">
                <a:solidFill>
                  <a:srgbClr val="7F7F7F"/>
                </a:solidFill>
                <a:latin typeface="Arial"/>
                <a:ea typeface="Arial"/>
                <a:cs typeface="Arial"/>
                <a:sym typeface="Arial"/>
              </a:rPr>
            </a:br>
            <a:r>
              <a:rPr lang="en-US" sz="1400">
                <a:solidFill>
                  <a:srgbClr val="7F7F7F"/>
                </a:solidFill>
                <a:latin typeface="Arial"/>
                <a:ea typeface="Arial"/>
                <a:cs typeface="Arial"/>
                <a:sym typeface="Arial"/>
              </a:rPr>
              <a:t>Sponsor organization name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with IUPUI lockup">
  <p:cSld name="Closing slide with IUPUI lockup">
    <p:bg>
      <p:bgPr>
        <a:solidFill>
          <a:srgbClr val="690304"/>
        </a:solidFill>
      </p:bgPr>
    </p:bg>
    <p:spTree>
      <p:nvGrpSpPr>
        <p:cNvPr id="87" name="Shape 87"/>
        <p:cNvGrpSpPr/>
        <p:nvPr/>
      </p:nvGrpSpPr>
      <p:grpSpPr>
        <a:xfrm>
          <a:off x="0" y="0"/>
          <a:ext cx="0" cy="0"/>
          <a:chOff x="0" y="0"/>
          <a:chExt cx="0" cy="0"/>
        </a:xfrm>
      </p:grpSpPr>
      <p:sp>
        <p:nvSpPr>
          <p:cNvPr id="88" name="Google Shape;88;p11"/>
          <p:cNvSpPr txBox="1"/>
          <p:nvPr>
            <p:ph idx="1" type="body"/>
          </p:nvPr>
        </p:nvSpPr>
        <p:spPr>
          <a:xfrm>
            <a:off x="536602" y="680397"/>
            <a:ext cx="7859185" cy="27216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chemeClr val="lt1"/>
                </a:solidFill>
                <a:latin typeface="Arial"/>
                <a:ea typeface="Arial"/>
                <a:cs typeface="Arial"/>
                <a:sym typeface="Arial"/>
              </a:defRPr>
            </a:lvl1pPr>
            <a:lvl2pPr indent="-228600" lvl="1" marL="9144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2pPr>
            <a:lvl3pPr indent="-228600" lvl="2" marL="1371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3pPr>
            <a:lvl4pPr indent="-228600" lvl="3" marL="18288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4pPr>
            <a:lvl5pPr indent="-330200" lvl="4" marL="2286000" algn="l">
              <a:lnSpc>
                <a:spcPct val="100000"/>
              </a:lnSpc>
              <a:spcBef>
                <a:spcPts val="1800"/>
              </a:spcBef>
              <a:spcAft>
                <a:spcPts val="0"/>
              </a:spcAft>
              <a:buClr>
                <a:schemeClr val="lt1"/>
              </a:buClr>
              <a:buSzPts val="1600"/>
              <a:buChar char="o"/>
              <a:defRPr sz="1600">
                <a:solidFill>
                  <a:schemeClr val="lt1"/>
                </a:solidFill>
                <a:latin typeface="Arial"/>
                <a:ea typeface="Arial"/>
                <a:cs typeface="Arial"/>
                <a:sym typeface="Arial"/>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11"/>
          <p:cNvSpPr/>
          <p:nvPr/>
        </p:nvSpPr>
        <p:spPr>
          <a:xfrm>
            <a:off x="-15847" y="680397"/>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 name="Google Shape;90;p11"/>
          <p:cNvSpPr/>
          <p:nvPr/>
        </p:nvSpPr>
        <p:spPr>
          <a:xfrm>
            <a:off x="631042" y="4856356"/>
            <a:ext cx="528685" cy="287144"/>
          </a:xfrm>
          <a:prstGeom prst="rect">
            <a:avLst/>
          </a:prstGeom>
          <a:solidFill>
            <a:srgbClr val="990000"/>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1" name="Google Shape;91;p11"/>
          <p:cNvPicPr preferRelativeResize="0"/>
          <p:nvPr/>
        </p:nvPicPr>
        <p:blipFill rotWithShape="1">
          <a:blip r:embed="rId2">
            <a:alphaModFix/>
          </a:blip>
          <a:srcRect b="0" l="0" r="0" t="0"/>
          <a:stretch/>
        </p:blipFill>
        <p:spPr>
          <a:xfrm>
            <a:off x="631042" y="4235585"/>
            <a:ext cx="3211259" cy="620771"/>
          </a:xfrm>
          <a:prstGeom prst="rect">
            <a:avLst/>
          </a:prstGeom>
          <a:noFill/>
          <a:ln>
            <a:noFill/>
          </a:ln>
        </p:spPr>
      </p:pic>
      <p:sp>
        <p:nvSpPr>
          <p:cNvPr id="92" name="Google Shape;92;p1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age">
  <p:cSld name="1_Title page">
    <p:bg>
      <p:bgPr>
        <a:solidFill>
          <a:srgbClr val="262626"/>
        </a:solidFill>
      </p:bgPr>
    </p:bg>
    <p:spTree>
      <p:nvGrpSpPr>
        <p:cNvPr id="93" name="Shape 93"/>
        <p:cNvGrpSpPr/>
        <p:nvPr/>
      </p:nvGrpSpPr>
      <p:grpSpPr>
        <a:xfrm>
          <a:off x="0" y="0"/>
          <a:ext cx="0" cy="0"/>
          <a:chOff x="0" y="0"/>
          <a:chExt cx="0" cy="0"/>
        </a:xfrm>
      </p:grpSpPr>
      <p:grpSp>
        <p:nvGrpSpPr>
          <p:cNvPr id="94" name="Google Shape;94;p12"/>
          <p:cNvGrpSpPr/>
          <p:nvPr/>
        </p:nvGrpSpPr>
        <p:grpSpPr>
          <a:xfrm>
            <a:off x="633304" y="-648376"/>
            <a:ext cx="733465" cy="2367520"/>
            <a:chOff x="685136" y="-246616"/>
            <a:chExt cx="733465" cy="2367520"/>
          </a:xfrm>
        </p:grpSpPr>
        <p:sp>
          <p:nvSpPr>
            <p:cNvPr id="95" name="Google Shape;95;p12"/>
            <p:cNvSpPr/>
            <p:nvPr/>
          </p:nvSpPr>
          <p:spPr>
            <a:xfrm>
              <a:off x="685136" y="-246616"/>
              <a:ext cx="733465" cy="236752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tab-rgb.eps" id="96" name="Google Shape;96;p12"/>
            <p:cNvPicPr preferRelativeResize="0"/>
            <p:nvPr/>
          </p:nvPicPr>
          <p:blipFill rotWithShape="1">
            <a:blip r:embed="rId2">
              <a:alphaModFix/>
            </a:blip>
            <a:srcRect b="0" l="0" r="0" t="0"/>
            <a:stretch/>
          </p:blipFill>
          <p:spPr>
            <a:xfrm>
              <a:off x="807308" y="1380149"/>
              <a:ext cx="489120" cy="620806"/>
            </a:xfrm>
            <a:prstGeom prst="rect">
              <a:avLst/>
            </a:prstGeom>
            <a:noFill/>
            <a:ln>
              <a:noFill/>
            </a:ln>
          </p:spPr>
        </p:pic>
      </p:grpSp>
      <p:sp>
        <p:nvSpPr>
          <p:cNvPr id="97" name="Google Shape;97;p12"/>
          <p:cNvSpPr txBox="1"/>
          <p:nvPr>
            <p:ph type="title"/>
          </p:nvPr>
        </p:nvSpPr>
        <p:spPr>
          <a:xfrm>
            <a:off x="502903" y="2766523"/>
            <a:ext cx="7734221" cy="111449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Arial"/>
              <a:buNone/>
              <a:defRPr b="1" i="0" sz="4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2"/>
          <p:cNvSpPr txBox="1"/>
          <p:nvPr>
            <p:ph idx="1" type="body"/>
          </p:nvPr>
        </p:nvSpPr>
        <p:spPr>
          <a:xfrm>
            <a:off x="530694" y="4709821"/>
            <a:ext cx="7734222" cy="27765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100"/>
              <a:buNone/>
              <a:defRPr b="1" sz="11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9" name="Google Shape;99;p12"/>
          <p:cNvSpPr txBox="1"/>
          <p:nvPr>
            <p:ph idx="2" type="body"/>
          </p:nvPr>
        </p:nvSpPr>
        <p:spPr>
          <a:xfrm>
            <a:off x="530694" y="2443859"/>
            <a:ext cx="7734222" cy="252412"/>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800"/>
              <a:buNone/>
              <a:defRPr b="0" sz="18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solidFill>
          <a:srgbClr val="660B13"/>
        </a:solidFill>
      </p:bgPr>
    </p:bg>
    <p:spTree>
      <p:nvGrpSpPr>
        <p:cNvPr id="100" name="Shape 100"/>
        <p:cNvGrpSpPr/>
        <p:nvPr/>
      </p:nvGrpSpPr>
      <p:grpSpPr>
        <a:xfrm>
          <a:off x="0" y="0"/>
          <a:ext cx="0" cy="0"/>
          <a:chOff x="0" y="0"/>
          <a:chExt cx="0" cy="0"/>
        </a:xfrm>
      </p:grpSpPr>
      <p:sp>
        <p:nvSpPr>
          <p:cNvPr id="101" name="Google Shape;101;p13"/>
          <p:cNvSpPr txBox="1"/>
          <p:nvPr/>
        </p:nvSpPr>
        <p:spPr>
          <a:xfrm>
            <a:off x="1378689" y="239050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13"/>
          <p:cNvSpPr txBox="1"/>
          <p:nvPr/>
        </p:nvSpPr>
        <p:spPr>
          <a:xfrm>
            <a:off x="1378689" y="239050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13"/>
          <p:cNvSpPr txBox="1"/>
          <p:nvPr/>
        </p:nvSpPr>
        <p:spPr>
          <a:xfrm>
            <a:off x="1378689" y="239050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4" name="Google Shape;104;p13"/>
          <p:cNvSpPr txBox="1"/>
          <p:nvPr>
            <p:ph type="title"/>
          </p:nvPr>
        </p:nvSpPr>
        <p:spPr>
          <a:xfrm>
            <a:off x="506694" y="2274522"/>
            <a:ext cx="6802482" cy="6569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4000"/>
              <a:buFont typeface="Arial"/>
              <a:buNone/>
              <a:defRPr b="1" i="0" sz="400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3"/>
          <p:cNvSpPr txBox="1"/>
          <p:nvPr>
            <p:ph idx="1" type="body"/>
          </p:nvPr>
        </p:nvSpPr>
        <p:spPr>
          <a:xfrm>
            <a:off x="526131" y="2031339"/>
            <a:ext cx="3700462" cy="252412"/>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400"/>
              <a:buNone/>
              <a:defRPr b="1" i="0" sz="14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 name="Google Shape;106;p13"/>
          <p:cNvSpPr/>
          <p:nvPr/>
        </p:nvSpPr>
        <p:spPr>
          <a:xfrm>
            <a:off x="-14942" y="2032000"/>
            <a:ext cx="148614" cy="836706"/>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only: white">
  <p:cSld name="1_Content only: white">
    <p:spTree>
      <p:nvGrpSpPr>
        <p:cNvPr id="107" name="Shape 107"/>
        <p:cNvGrpSpPr/>
        <p:nvPr/>
      </p:nvGrpSpPr>
      <p:grpSpPr>
        <a:xfrm>
          <a:off x="0" y="0"/>
          <a:ext cx="0" cy="0"/>
          <a:chOff x="0" y="0"/>
          <a:chExt cx="0" cy="0"/>
        </a:xfrm>
      </p:grpSpPr>
      <p:sp>
        <p:nvSpPr>
          <p:cNvPr id="108" name="Google Shape;108;p14"/>
          <p:cNvSpPr txBox="1"/>
          <p:nvPr>
            <p:ph type="ctrTitle"/>
          </p:nvPr>
        </p:nvSpPr>
        <p:spPr>
          <a:xfrm>
            <a:off x="529827" y="759070"/>
            <a:ext cx="8004391" cy="47403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404041"/>
              </a:buClr>
              <a:buSzPts val="3000"/>
              <a:buFont typeface="Arial"/>
              <a:buNone/>
              <a:defRPr b="1" i="0" sz="3000" cap="none">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4"/>
          <p:cNvSpPr/>
          <p:nvPr/>
        </p:nvSpPr>
        <p:spPr>
          <a:xfrm>
            <a:off x="0" y="957832"/>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14"/>
          <p:cNvSpPr txBox="1"/>
          <p:nvPr>
            <p:ph idx="1" type="body"/>
          </p:nvPr>
        </p:nvSpPr>
        <p:spPr>
          <a:xfrm>
            <a:off x="4833956" y="284947"/>
            <a:ext cx="3700462" cy="252412"/>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0"/>
              </a:spcBef>
              <a:spcAft>
                <a:spcPts val="0"/>
              </a:spcAft>
              <a:buSzPts val="1100"/>
              <a:buNone/>
              <a:defRPr b="0" i="0" sz="11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 name="Google Shape;111;p14"/>
          <p:cNvSpPr txBox="1"/>
          <p:nvPr/>
        </p:nvSpPr>
        <p:spPr>
          <a:xfrm>
            <a:off x="3556000" y="354105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p14"/>
          <p:cNvSpPr txBox="1"/>
          <p:nvPr>
            <p:ph idx="2" type="body"/>
          </p:nvPr>
        </p:nvSpPr>
        <p:spPr>
          <a:xfrm>
            <a:off x="518824" y="1306400"/>
            <a:ext cx="8015594" cy="3133638"/>
          </a:xfrm>
          <a:prstGeom prst="rect">
            <a:avLst/>
          </a:prstGeom>
          <a:noFill/>
          <a:ln>
            <a:noFill/>
          </a:ln>
        </p:spPr>
        <p:txBody>
          <a:bodyPr anchorCtr="0" anchor="t" bIns="45700" lIns="91425" spcFirstLastPara="1" rIns="91425" wrap="square" tIns="45700">
            <a:normAutofit/>
          </a:bodyPr>
          <a:lstStyle>
            <a:lvl1pPr indent="-330200" lvl="0" marL="457200" marR="0" algn="l">
              <a:lnSpc>
                <a:spcPct val="100000"/>
              </a:lnSpc>
              <a:spcBef>
                <a:spcPts val="0"/>
              </a:spcBef>
              <a:spcAft>
                <a:spcPts val="0"/>
              </a:spcAft>
              <a:buClr>
                <a:srgbClr val="7F7F7F"/>
              </a:buClr>
              <a:buSzPts val="1600"/>
              <a:buFont typeface="Arial"/>
              <a:buAutoNum type="arabicPeriod"/>
              <a:defRPr sz="1600">
                <a:solidFill>
                  <a:srgbClr val="404041"/>
                </a:solidFill>
                <a:latin typeface="Arial"/>
                <a:ea typeface="Arial"/>
                <a:cs typeface="Arial"/>
                <a:sym typeface="Arial"/>
              </a:defRPr>
            </a:lvl1pPr>
            <a:lvl2pPr indent="-330200" lvl="1" marL="914400" algn="l">
              <a:lnSpc>
                <a:spcPct val="100000"/>
              </a:lnSpc>
              <a:spcBef>
                <a:spcPts val="1800"/>
              </a:spcBef>
              <a:spcAft>
                <a:spcPts val="0"/>
              </a:spcAft>
              <a:buClr>
                <a:srgbClr val="404041"/>
              </a:buClr>
              <a:buSzPts val="1600"/>
              <a:buChar char="o"/>
              <a:defRPr sz="1600">
                <a:solidFill>
                  <a:srgbClr val="404041"/>
                </a:solidFill>
                <a:latin typeface="Arial"/>
                <a:ea typeface="Arial"/>
                <a:cs typeface="Arial"/>
                <a:sym typeface="Arial"/>
              </a:defRPr>
            </a:lvl2pPr>
            <a:lvl3pPr indent="-330200" lvl="2" marL="1371600" algn="l">
              <a:lnSpc>
                <a:spcPct val="100000"/>
              </a:lnSpc>
              <a:spcBef>
                <a:spcPts val="1800"/>
              </a:spcBef>
              <a:spcAft>
                <a:spcPts val="0"/>
              </a:spcAft>
              <a:buClr>
                <a:srgbClr val="404041"/>
              </a:buClr>
              <a:buSzPts val="1600"/>
              <a:buChar char="o"/>
              <a:defRPr sz="1600">
                <a:solidFill>
                  <a:srgbClr val="404041"/>
                </a:solidFill>
                <a:latin typeface="Arial"/>
                <a:ea typeface="Arial"/>
                <a:cs typeface="Arial"/>
                <a:sym typeface="Arial"/>
              </a:defRPr>
            </a:lvl3pPr>
            <a:lvl4pPr indent="-330200" lvl="3" marL="1828800" algn="l">
              <a:lnSpc>
                <a:spcPct val="100000"/>
              </a:lnSpc>
              <a:spcBef>
                <a:spcPts val="1800"/>
              </a:spcBef>
              <a:spcAft>
                <a:spcPts val="0"/>
              </a:spcAft>
              <a:buClr>
                <a:srgbClr val="404041"/>
              </a:buClr>
              <a:buSzPts val="1600"/>
              <a:buChar char="o"/>
              <a:defRPr sz="1600">
                <a:solidFill>
                  <a:srgbClr val="404041"/>
                </a:solidFill>
                <a:latin typeface="Arial"/>
                <a:ea typeface="Arial"/>
                <a:cs typeface="Arial"/>
                <a:sym typeface="Arial"/>
              </a:defRPr>
            </a:lvl4pPr>
            <a:lvl5pPr indent="-330200" lvl="4" marL="2286000" algn="l">
              <a:lnSpc>
                <a:spcPct val="100000"/>
              </a:lnSpc>
              <a:spcBef>
                <a:spcPts val="1800"/>
              </a:spcBef>
              <a:spcAft>
                <a:spcPts val="0"/>
              </a:spcAft>
              <a:buClr>
                <a:srgbClr val="404041"/>
              </a:buClr>
              <a:buSzPts val="1600"/>
              <a:buChar char="o"/>
              <a:defRPr sz="1600">
                <a:solidFill>
                  <a:srgbClr val="404041"/>
                </a:solidFill>
                <a:latin typeface="Arial"/>
                <a:ea typeface="Arial"/>
                <a:cs typeface="Arial"/>
                <a:sym typeface="Arial"/>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113" name="Google Shape;113;p14"/>
          <p:cNvGrpSpPr/>
          <p:nvPr/>
        </p:nvGrpSpPr>
        <p:grpSpPr>
          <a:xfrm>
            <a:off x="-30788" y="4661517"/>
            <a:ext cx="9228667" cy="528963"/>
            <a:chOff x="-30788" y="4661517"/>
            <a:chExt cx="9228667" cy="528963"/>
          </a:xfrm>
        </p:grpSpPr>
        <p:sp>
          <p:nvSpPr>
            <p:cNvPr id="114" name="Google Shape;114;p14"/>
            <p:cNvSpPr/>
            <p:nvPr/>
          </p:nvSpPr>
          <p:spPr>
            <a:xfrm>
              <a:off x="-30788" y="4734807"/>
              <a:ext cx="9228667" cy="455673"/>
            </a:xfrm>
            <a:prstGeom prst="rect">
              <a:avLst/>
            </a:prstGeom>
            <a:solidFill>
              <a:srgbClr val="69030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p14"/>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tab-rgb.eps" id="116" name="Google Shape;116;p14"/>
            <p:cNvPicPr preferRelativeResize="0"/>
            <p:nvPr/>
          </p:nvPicPr>
          <p:blipFill rotWithShape="1">
            <a:blip r:embed="rId2">
              <a:alphaModFix/>
            </a:blip>
            <a:srcRect b="0" l="0" r="0" t="0"/>
            <a:stretch/>
          </p:blipFill>
          <p:spPr>
            <a:xfrm>
              <a:off x="699798" y="4726863"/>
              <a:ext cx="258207" cy="327725"/>
            </a:xfrm>
            <a:prstGeom prst="rect">
              <a:avLst/>
            </a:prstGeom>
            <a:noFill/>
            <a:ln>
              <a:noFill/>
            </a:ln>
          </p:spPr>
        </p:pic>
        <p:sp>
          <p:nvSpPr>
            <p:cNvPr id="117" name="Google Shape;117;p14"/>
            <p:cNvSpPr txBox="1"/>
            <p:nvPr/>
          </p:nvSpPr>
          <p:spPr>
            <a:xfrm>
              <a:off x="1030972" y="4823737"/>
              <a:ext cx="3613600" cy="2308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900">
                  <a:solidFill>
                    <a:srgbClr val="FFFFFF"/>
                  </a:solidFill>
                  <a:latin typeface="Arial"/>
                  <a:ea typeface="Arial"/>
                  <a:cs typeface="Arial"/>
                  <a:sym typeface="Arial"/>
                </a:rPr>
                <a:t>INDIANA UNIVERSITY BLOOMINGTON</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and photo: white">
  <p:cSld name="1_Content and photo: white">
    <p:spTree>
      <p:nvGrpSpPr>
        <p:cNvPr id="118" name="Shape 118"/>
        <p:cNvGrpSpPr/>
        <p:nvPr/>
      </p:nvGrpSpPr>
      <p:grpSpPr>
        <a:xfrm>
          <a:off x="0" y="0"/>
          <a:ext cx="0" cy="0"/>
          <a:chOff x="0" y="0"/>
          <a:chExt cx="0" cy="0"/>
        </a:xfrm>
      </p:grpSpPr>
      <p:sp>
        <p:nvSpPr>
          <p:cNvPr id="119" name="Google Shape;119;p15"/>
          <p:cNvSpPr txBox="1"/>
          <p:nvPr>
            <p:ph type="title"/>
          </p:nvPr>
        </p:nvSpPr>
        <p:spPr>
          <a:xfrm>
            <a:off x="525303" y="464386"/>
            <a:ext cx="4560579" cy="7793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404041"/>
              </a:buClr>
              <a:buSzPts val="3000"/>
              <a:buFont typeface="Arial"/>
              <a:buNone/>
              <a:defRPr b="1" i="0" sz="3000">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5"/>
          <p:cNvSpPr txBox="1"/>
          <p:nvPr>
            <p:ph idx="1" type="body"/>
          </p:nvPr>
        </p:nvSpPr>
        <p:spPr>
          <a:xfrm>
            <a:off x="525303" y="1629405"/>
            <a:ext cx="4560579" cy="279236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Font typeface="Arial"/>
              <a:buChar char="•"/>
              <a:defRPr sz="1800">
                <a:solidFill>
                  <a:srgbClr val="404041"/>
                </a:solidFill>
                <a:latin typeface="Arial"/>
                <a:ea typeface="Arial"/>
                <a:cs typeface="Arial"/>
                <a:sym typeface="Arial"/>
              </a:defRPr>
            </a:lvl1pPr>
            <a:lvl2pPr indent="-342900" lvl="1" marL="9144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2pPr>
            <a:lvl3pPr indent="-342900" lvl="2" marL="13716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3pPr>
            <a:lvl4pPr indent="-342900" lvl="3" marL="18288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4pPr>
            <a:lvl5pPr indent="-342900" lvl="4" marL="2286000" algn="l">
              <a:lnSpc>
                <a:spcPct val="100000"/>
              </a:lnSpc>
              <a:spcBef>
                <a:spcPts val="1800"/>
              </a:spcBef>
              <a:spcAft>
                <a:spcPts val="0"/>
              </a:spcAft>
              <a:buClr>
                <a:srgbClr val="404041"/>
              </a:buClr>
              <a:buSzPts val="1800"/>
              <a:buFont typeface="Arial"/>
              <a:buChar char="•"/>
              <a:defRPr sz="1800">
                <a:solidFill>
                  <a:srgbClr val="404041"/>
                </a:solidFill>
                <a:latin typeface="Arial"/>
                <a:ea typeface="Arial"/>
                <a:cs typeface="Arial"/>
                <a:sym typeface="Arial"/>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15"/>
          <p:cNvSpPr/>
          <p:nvPr>
            <p:ph idx="2" type="pic"/>
          </p:nvPr>
        </p:nvSpPr>
        <p:spPr>
          <a:xfrm>
            <a:off x="5573058" y="0"/>
            <a:ext cx="3570941" cy="5143500"/>
          </a:xfrm>
          <a:prstGeom prst="rect">
            <a:avLst/>
          </a:prstGeom>
          <a:noFill/>
          <a:ln>
            <a:noFill/>
          </a:ln>
        </p:spPr>
      </p:sp>
      <p:sp>
        <p:nvSpPr>
          <p:cNvPr id="122" name="Google Shape;122;p15"/>
          <p:cNvSpPr/>
          <p:nvPr/>
        </p:nvSpPr>
        <p:spPr>
          <a:xfrm>
            <a:off x="0" y="486799"/>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23" name="Google Shape;123;p15"/>
          <p:cNvGrpSpPr/>
          <p:nvPr/>
        </p:nvGrpSpPr>
        <p:grpSpPr>
          <a:xfrm>
            <a:off x="635303" y="4661517"/>
            <a:ext cx="387197" cy="528963"/>
            <a:chOff x="635303" y="4661517"/>
            <a:chExt cx="387197" cy="528963"/>
          </a:xfrm>
        </p:grpSpPr>
        <p:sp>
          <p:nvSpPr>
            <p:cNvPr id="124" name="Google Shape;124;p15"/>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tab-rgb.eps" id="125" name="Google Shape;125;p15"/>
            <p:cNvPicPr preferRelativeResize="0"/>
            <p:nvPr/>
          </p:nvPicPr>
          <p:blipFill rotWithShape="1">
            <a:blip r:embed="rId2">
              <a:alphaModFix/>
            </a:blip>
            <a:srcRect b="0" l="0" r="0" t="0"/>
            <a:stretch/>
          </p:blipFill>
          <p:spPr>
            <a:xfrm>
              <a:off x="699798" y="4726863"/>
              <a:ext cx="258207" cy="327725"/>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only: black">
  <p:cSld name="1_Content only: black">
    <p:bg>
      <p:bgPr>
        <a:solidFill>
          <a:srgbClr val="262626"/>
        </a:solidFill>
      </p:bgPr>
    </p:bg>
    <p:spTree>
      <p:nvGrpSpPr>
        <p:cNvPr id="126" name="Shape 126"/>
        <p:cNvGrpSpPr/>
        <p:nvPr/>
      </p:nvGrpSpPr>
      <p:grpSpPr>
        <a:xfrm>
          <a:off x="0" y="0"/>
          <a:ext cx="0" cy="0"/>
          <a:chOff x="0" y="0"/>
          <a:chExt cx="0" cy="0"/>
        </a:xfrm>
      </p:grpSpPr>
      <p:sp>
        <p:nvSpPr>
          <p:cNvPr id="127" name="Google Shape;127;p16"/>
          <p:cNvSpPr txBox="1"/>
          <p:nvPr>
            <p:ph type="ctrTitle"/>
          </p:nvPr>
        </p:nvSpPr>
        <p:spPr>
          <a:xfrm>
            <a:off x="523348" y="759070"/>
            <a:ext cx="8004409" cy="6990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000"/>
              <a:buFont typeface="Arial"/>
              <a:buNone/>
              <a:defRPr b="1" i="0" sz="30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6"/>
          <p:cNvSpPr txBox="1"/>
          <p:nvPr>
            <p:ph idx="1" type="subTitle"/>
          </p:nvPr>
        </p:nvSpPr>
        <p:spPr>
          <a:xfrm>
            <a:off x="523348" y="1630404"/>
            <a:ext cx="8011069" cy="281876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800"/>
              <a:buFont typeface="Arial"/>
              <a:buAutoNum type="arabicPeriod"/>
              <a:defRPr sz="1800">
                <a:solidFill>
                  <a:schemeClr val="lt1"/>
                </a:solidFill>
                <a:latin typeface="Arial"/>
                <a:ea typeface="Arial"/>
                <a:cs typeface="Arial"/>
                <a:sym typeface="Arial"/>
              </a:defRPr>
            </a:lvl1pPr>
            <a:lvl2pPr lvl="1" algn="ctr">
              <a:lnSpc>
                <a:spcPct val="100000"/>
              </a:lnSpc>
              <a:spcBef>
                <a:spcPts val="1800"/>
              </a:spcBef>
              <a:spcAft>
                <a:spcPts val="0"/>
              </a:spcAft>
              <a:buClr>
                <a:srgbClr val="888888"/>
              </a:buClr>
              <a:buSzPts val="1400"/>
              <a:buNone/>
              <a:defRPr>
                <a:solidFill>
                  <a:srgbClr val="888888"/>
                </a:solidFill>
              </a:defRPr>
            </a:lvl2pPr>
            <a:lvl3pPr lvl="2" algn="ctr">
              <a:lnSpc>
                <a:spcPct val="100000"/>
              </a:lnSpc>
              <a:spcBef>
                <a:spcPts val="1800"/>
              </a:spcBef>
              <a:spcAft>
                <a:spcPts val="0"/>
              </a:spcAft>
              <a:buClr>
                <a:srgbClr val="888888"/>
              </a:buClr>
              <a:buSzPts val="1400"/>
              <a:buNone/>
              <a:defRPr>
                <a:solidFill>
                  <a:srgbClr val="888888"/>
                </a:solidFill>
              </a:defRPr>
            </a:lvl3pPr>
            <a:lvl4pPr lvl="3" algn="ctr">
              <a:lnSpc>
                <a:spcPct val="100000"/>
              </a:lnSpc>
              <a:spcBef>
                <a:spcPts val="1800"/>
              </a:spcBef>
              <a:spcAft>
                <a:spcPts val="0"/>
              </a:spcAft>
              <a:buClr>
                <a:srgbClr val="888888"/>
              </a:buClr>
              <a:buSzPts val="1400"/>
              <a:buNone/>
              <a:defRPr>
                <a:solidFill>
                  <a:srgbClr val="888888"/>
                </a:solidFill>
              </a:defRPr>
            </a:lvl4pPr>
            <a:lvl5pPr lvl="4" algn="ctr">
              <a:lnSpc>
                <a:spcPct val="100000"/>
              </a:lnSpc>
              <a:spcBef>
                <a:spcPts val="1800"/>
              </a:spcBef>
              <a:spcAft>
                <a:spcPts val="0"/>
              </a:spcAft>
              <a:buClr>
                <a:srgbClr val="888888"/>
              </a:buClr>
              <a:buSzPts val="1400"/>
              <a:buNone/>
              <a:defRPr>
                <a:solidFill>
                  <a:srgbClr val="888888"/>
                </a:solidFill>
              </a:defRPr>
            </a:lvl5pPr>
            <a:lvl6pPr lvl="5" algn="ctr">
              <a:spcBef>
                <a:spcPts val="18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29" name="Google Shape;129;p16"/>
          <p:cNvSpPr txBox="1"/>
          <p:nvPr>
            <p:ph idx="2" type="body"/>
          </p:nvPr>
        </p:nvSpPr>
        <p:spPr>
          <a:xfrm>
            <a:off x="4833956" y="284947"/>
            <a:ext cx="3700462" cy="252412"/>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0"/>
              </a:spcBef>
              <a:spcAft>
                <a:spcPts val="0"/>
              </a:spcAft>
              <a:buSzPts val="1100"/>
              <a:buNone/>
              <a:defRPr b="0" i="0" sz="11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16"/>
          <p:cNvSpPr/>
          <p:nvPr/>
        </p:nvSpPr>
        <p:spPr>
          <a:xfrm>
            <a:off x="0" y="957832"/>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31" name="Google Shape;131;p16"/>
          <p:cNvGrpSpPr/>
          <p:nvPr/>
        </p:nvGrpSpPr>
        <p:grpSpPr>
          <a:xfrm>
            <a:off x="-30788" y="4661517"/>
            <a:ext cx="9228667" cy="528963"/>
            <a:chOff x="-30788" y="4661517"/>
            <a:chExt cx="9228667" cy="528963"/>
          </a:xfrm>
        </p:grpSpPr>
        <p:sp>
          <p:nvSpPr>
            <p:cNvPr id="132" name="Google Shape;132;p16"/>
            <p:cNvSpPr/>
            <p:nvPr/>
          </p:nvSpPr>
          <p:spPr>
            <a:xfrm>
              <a:off x="-30788" y="4734807"/>
              <a:ext cx="9228667" cy="455673"/>
            </a:xfrm>
            <a:prstGeom prst="rect">
              <a:avLst/>
            </a:prstGeom>
            <a:solidFill>
              <a:srgbClr val="69030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3" name="Google Shape;133;p16"/>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tab-rgb.eps" id="134" name="Google Shape;134;p16"/>
            <p:cNvPicPr preferRelativeResize="0"/>
            <p:nvPr/>
          </p:nvPicPr>
          <p:blipFill rotWithShape="1">
            <a:blip r:embed="rId2">
              <a:alphaModFix/>
            </a:blip>
            <a:srcRect b="0" l="0" r="0" t="0"/>
            <a:stretch/>
          </p:blipFill>
          <p:spPr>
            <a:xfrm>
              <a:off x="699798" y="4726863"/>
              <a:ext cx="258207" cy="327725"/>
            </a:xfrm>
            <a:prstGeom prst="rect">
              <a:avLst/>
            </a:prstGeom>
            <a:noFill/>
            <a:ln>
              <a:noFill/>
            </a:ln>
          </p:spPr>
        </p:pic>
        <p:sp>
          <p:nvSpPr>
            <p:cNvPr id="135" name="Google Shape;135;p16"/>
            <p:cNvSpPr txBox="1"/>
            <p:nvPr/>
          </p:nvSpPr>
          <p:spPr>
            <a:xfrm>
              <a:off x="1030972" y="4823737"/>
              <a:ext cx="3613600" cy="2308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900">
                  <a:solidFill>
                    <a:srgbClr val="FFFFFF"/>
                  </a:solidFill>
                  <a:latin typeface="Arial"/>
                  <a:ea typeface="Arial"/>
                  <a:cs typeface="Arial"/>
                  <a:sym typeface="Arial"/>
                </a:rPr>
                <a:t>INDIANA UNIVERSITY BLOOMINGTON</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and photo: black">
  <p:cSld name="1_Content and photo: black">
    <p:bg>
      <p:bgPr>
        <a:solidFill>
          <a:srgbClr val="252626"/>
        </a:solidFill>
      </p:bgPr>
    </p:bg>
    <p:spTree>
      <p:nvGrpSpPr>
        <p:cNvPr id="136" name="Shape 136"/>
        <p:cNvGrpSpPr/>
        <p:nvPr/>
      </p:nvGrpSpPr>
      <p:grpSpPr>
        <a:xfrm>
          <a:off x="0" y="0"/>
          <a:ext cx="0" cy="0"/>
          <a:chOff x="0" y="0"/>
          <a:chExt cx="0" cy="0"/>
        </a:xfrm>
      </p:grpSpPr>
      <p:sp>
        <p:nvSpPr>
          <p:cNvPr id="137" name="Google Shape;137;p17"/>
          <p:cNvSpPr txBox="1"/>
          <p:nvPr>
            <p:ph type="title"/>
          </p:nvPr>
        </p:nvSpPr>
        <p:spPr>
          <a:xfrm>
            <a:off x="530124" y="464386"/>
            <a:ext cx="4560579" cy="7793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3000"/>
              <a:buFont typeface="Arial"/>
              <a:buNone/>
              <a:defRPr b="1" i="0" sz="3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17"/>
          <p:cNvSpPr txBox="1"/>
          <p:nvPr>
            <p:ph idx="1" type="body"/>
          </p:nvPr>
        </p:nvSpPr>
        <p:spPr>
          <a:xfrm>
            <a:off x="530124" y="1629404"/>
            <a:ext cx="4560579" cy="280149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Font typeface="Arial"/>
              <a:buChar char="•"/>
              <a:defRPr sz="1800">
                <a:solidFill>
                  <a:schemeClr val="lt1"/>
                </a:solidFill>
                <a:latin typeface="Arial"/>
                <a:ea typeface="Arial"/>
                <a:cs typeface="Arial"/>
                <a:sym typeface="Arial"/>
              </a:defRPr>
            </a:lvl1pPr>
            <a:lvl2pPr indent="-342900" lvl="1" marL="9144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2pPr>
            <a:lvl3pPr indent="-342900" lvl="2" marL="13716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3pPr>
            <a:lvl4pPr indent="-342900" lvl="3" marL="18288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4pPr>
            <a:lvl5pPr indent="-342900" lvl="4" marL="2286000" algn="l">
              <a:lnSpc>
                <a:spcPct val="100000"/>
              </a:lnSpc>
              <a:spcBef>
                <a:spcPts val="1800"/>
              </a:spcBef>
              <a:spcAft>
                <a:spcPts val="0"/>
              </a:spcAft>
              <a:buClr>
                <a:schemeClr val="lt1"/>
              </a:buClr>
              <a:buSzPts val="1800"/>
              <a:buFont typeface="Arial"/>
              <a:buChar char="•"/>
              <a:defRPr sz="1800">
                <a:solidFill>
                  <a:schemeClr val="lt1"/>
                </a:solidFill>
                <a:latin typeface="Arial"/>
                <a:ea typeface="Arial"/>
                <a:cs typeface="Arial"/>
                <a:sym typeface="Arial"/>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 name="Google Shape;139;p17"/>
          <p:cNvSpPr/>
          <p:nvPr>
            <p:ph idx="2" type="pic"/>
          </p:nvPr>
        </p:nvSpPr>
        <p:spPr>
          <a:xfrm>
            <a:off x="5564909" y="0"/>
            <a:ext cx="3570941" cy="5143500"/>
          </a:xfrm>
          <a:prstGeom prst="rect">
            <a:avLst/>
          </a:prstGeom>
          <a:noFill/>
          <a:ln>
            <a:noFill/>
          </a:ln>
        </p:spPr>
      </p:sp>
      <p:sp>
        <p:nvSpPr>
          <p:cNvPr id="140" name="Google Shape;140;p17"/>
          <p:cNvSpPr/>
          <p:nvPr/>
        </p:nvSpPr>
        <p:spPr>
          <a:xfrm>
            <a:off x="-15847" y="486799"/>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41" name="Google Shape;141;p17"/>
          <p:cNvGrpSpPr/>
          <p:nvPr/>
        </p:nvGrpSpPr>
        <p:grpSpPr>
          <a:xfrm>
            <a:off x="635303" y="4661517"/>
            <a:ext cx="387197" cy="528963"/>
            <a:chOff x="635303" y="4661517"/>
            <a:chExt cx="387197" cy="528963"/>
          </a:xfrm>
        </p:grpSpPr>
        <p:sp>
          <p:nvSpPr>
            <p:cNvPr id="142" name="Google Shape;142;p17"/>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tab-rgb.eps" id="143" name="Google Shape;143;p17"/>
            <p:cNvPicPr preferRelativeResize="0"/>
            <p:nvPr/>
          </p:nvPicPr>
          <p:blipFill rotWithShape="1">
            <a:blip r:embed="rId2">
              <a:alphaModFix/>
            </a:blip>
            <a:srcRect b="0" l="0" r="0" t="0"/>
            <a:stretch/>
          </p:blipFill>
          <p:spPr>
            <a:xfrm>
              <a:off x="699798" y="4726863"/>
              <a:ext cx="258207" cy="327725"/>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with footer: white">
  <p:cSld name="1_Blank with footer: white">
    <p:spTree>
      <p:nvGrpSpPr>
        <p:cNvPr id="144" name="Shape 144"/>
        <p:cNvGrpSpPr/>
        <p:nvPr/>
      </p:nvGrpSpPr>
      <p:grpSpPr>
        <a:xfrm>
          <a:off x="0" y="0"/>
          <a:ext cx="0" cy="0"/>
          <a:chOff x="0" y="0"/>
          <a:chExt cx="0" cy="0"/>
        </a:xfrm>
      </p:grpSpPr>
      <p:grpSp>
        <p:nvGrpSpPr>
          <p:cNvPr id="145" name="Google Shape;145;p18"/>
          <p:cNvGrpSpPr/>
          <p:nvPr/>
        </p:nvGrpSpPr>
        <p:grpSpPr>
          <a:xfrm>
            <a:off x="-30788" y="4661517"/>
            <a:ext cx="9228667" cy="528963"/>
            <a:chOff x="-30788" y="4661517"/>
            <a:chExt cx="9228667" cy="528963"/>
          </a:xfrm>
        </p:grpSpPr>
        <p:sp>
          <p:nvSpPr>
            <p:cNvPr id="146" name="Google Shape;146;p18"/>
            <p:cNvSpPr/>
            <p:nvPr/>
          </p:nvSpPr>
          <p:spPr>
            <a:xfrm>
              <a:off x="-30788" y="4734807"/>
              <a:ext cx="9228667" cy="455673"/>
            </a:xfrm>
            <a:prstGeom prst="rect">
              <a:avLst/>
            </a:prstGeom>
            <a:solidFill>
              <a:srgbClr val="69030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18"/>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tab-rgb.eps" id="148" name="Google Shape;148;p18"/>
            <p:cNvPicPr preferRelativeResize="0"/>
            <p:nvPr/>
          </p:nvPicPr>
          <p:blipFill rotWithShape="1">
            <a:blip r:embed="rId2">
              <a:alphaModFix/>
            </a:blip>
            <a:srcRect b="0" l="0" r="0" t="0"/>
            <a:stretch/>
          </p:blipFill>
          <p:spPr>
            <a:xfrm>
              <a:off x="699798" y="4726863"/>
              <a:ext cx="258207" cy="327725"/>
            </a:xfrm>
            <a:prstGeom prst="rect">
              <a:avLst/>
            </a:prstGeom>
            <a:noFill/>
            <a:ln>
              <a:noFill/>
            </a:ln>
          </p:spPr>
        </p:pic>
        <p:sp>
          <p:nvSpPr>
            <p:cNvPr id="149" name="Google Shape;149;p18"/>
            <p:cNvSpPr txBox="1"/>
            <p:nvPr/>
          </p:nvSpPr>
          <p:spPr>
            <a:xfrm>
              <a:off x="1030972" y="4823737"/>
              <a:ext cx="3613600" cy="2308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900">
                  <a:solidFill>
                    <a:srgbClr val="FFFFFF"/>
                  </a:solidFill>
                  <a:latin typeface="Arial"/>
                  <a:ea typeface="Arial"/>
                  <a:cs typeface="Arial"/>
                  <a:sym typeface="Arial"/>
                </a:rPr>
                <a:t>INDIANA UNIVERSITY BLOOMINGTON</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with footer: black">
  <p:cSld name="1_Blank with footer: black">
    <p:bg>
      <p:bgPr>
        <a:solidFill>
          <a:srgbClr val="252626"/>
        </a:solidFill>
      </p:bgPr>
    </p:bg>
    <p:spTree>
      <p:nvGrpSpPr>
        <p:cNvPr id="150" name="Shape 150"/>
        <p:cNvGrpSpPr/>
        <p:nvPr/>
      </p:nvGrpSpPr>
      <p:grpSpPr>
        <a:xfrm>
          <a:off x="0" y="0"/>
          <a:ext cx="0" cy="0"/>
          <a:chOff x="0" y="0"/>
          <a:chExt cx="0" cy="0"/>
        </a:xfrm>
      </p:grpSpPr>
      <p:grpSp>
        <p:nvGrpSpPr>
          <p:cNvPr id="151" name="Google Shape;151;p19"/>
          <p:cNvGrpSpPr/>
          <p:nvPr/>
        </p:nvGrpSpPr>
        <p:grpSpPr>
          <a:xfrm>
            <a:off x="-30788" y="4661517"/>
            <a:ext cx="9228667" cy="528963"/>
            <a:chOff x="-30788" y="4661517"/>
            <a:chExt cx="9228667" cy="528963"/>
          </a:xfrm>
        </p:grpSpPr>
        <p:sp>
          <p:nvSpPr>
            <p:cNvPr id="152" name="Google Shape;152;p19"/>
            <p:cNvSpPr/>
            <p:nvPr/>
          </p:nvSpPr>
          <p:spPr>
            <a:xfrm>
              <a:off x="-30788" y="4734807"/>
              <a:ext cx="9228667" cy="455673"/>
            </a:xfrm>
            <a:prstGeom prst="rect">
              <a:avLst/>
            </a:prstGeom>
            <a:solidFill>
              <a:srgbClr val="69030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3" name="Google Shape;153;p19"/>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tab-rgb.eps" id="154" name="Google Shape;154;p19"/>
            <p:cNvPicPr preferRelativeResize="0"/>
            <p:nvPr/>
          </p:nvPicPr>
          <p:blipFill rotWithShape="1">
            <a:blip r:embed="rId2">
              <a:alphaModFix/>
            </a:blip>
            <a:srcRect b="0" l="0" r="0" t="0"/>
            <a:stretch/>
          </p:blipFill>
          <p:spPr>
            <a:xfrm>
              <a:off x="699798" y="4726863"/>
              <a:ext cx="258207" cy="327725"/>
            </a:xfrm>
            <a:prstGeom prst="rect">
              <a:avLst/>
            </a:prstGeom>
            <a:noFill/>
            <a:ln>
              <a:noFill/>
            </a:ln>
          </p:spPr>
        </p:pic>
        <p:sp>
          <p:nvSpPr>
            <p:cNvPr id="155" name="Google Shape;155;p19"/>
            <p:cNvSpPr txBox="1"/>
            <p:nvPr/>
          </p:nvSpPr>
          <p:spPr>
            <a:xfrm>
              <a:off x="1030972" y="4823737"/>
              <a:ext cx="3613600" cy="2308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900">
                  <a:solidFill>
                    <a:srgbClr val="FFFFFF"/>
                  </a:solidFill>
                  <a:latin typeface="Arial"/>
                  <a:ea typeface="Arial"/>
                  <a:cs typeface="Arial"/>
                  <a:sym typeface="Arial"/>
                </a:rPr>
                <a:t>INDIANA UNIVERSITY BLOOMINGTON</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slide with IUPUI lockup">
  <p:cSld name="1_Closing slide with IUPUI lockup">
    <p:bg>
      <p:bgPr>
        <a:solidFill>
          <a:srgbClr val="690304"/>
        </a:solidFill>
      </p:bgPr>
    </p:bg>
    <p:spTree>
      <p:nvGrpSpPr>
        <p:cNvPr id="156" name="Shape 156"/>
        <p:cNvGrpSpPr/>
        <p:nvPr/>
      </p:nvGrpSpPr>
      <p:grpSpPr>
        <a:xfrm>
          <a:off x="0" y="0"/>
          <a:ext cx="0" cy="0"/>
          <a:chOff x="0" y="0"/>
          <a:chExt cx="0" cy="0"/>
        </a:xfrm>
      </p:grpSpPr>
      <p:sp>
        <p:nvSpPr>
          <p:cNvPr id="157" name="Google Shape;157;p20"/>
          <p:cNvSpPr txBox="1"/>
          <p:nvPr>
            <p:ph idx="1" type="body"/>
          </p:nvPr>
        </p:nvSpPr>
        <p:spPr>
          <a:xfrm>
            <a:off x="536602" y="680397"/>
            <a:ext cx="7859185" cy="2721665"/>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chemeClr val="lt1"/>
                </a:solidFill>
                <a:latin typeface="Arial"/>
                <a:ea typeface="Arial"/>
                <a:cs typeface="Arial"/>
                <a:sym typeface="Arial"/>
              </a:defRPr>
            </a:lvl1pPr>
            <a:lvl2pPr indent="-228600" lvl="1" marL="9144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2pPr>
            <a:lvl3pPr indent="-228600" lvl="2" marL="13716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3pPr>
            <a:lvl4pPr indent="-228600" lvl="3" marL="1828800" algn="l">
              <a:lnSpc>
                <a:spcPct val="100000"/>
              </a:lnSpc>
              <a:spcBef>
                <a:spcPts val="1800"/>
              </a:spcBef>
              <a:spcAft>
                <a:spcPts val="0"/>
              </a:spcAft>
              <a:buClr>
                <a:schemeClr val="lt1"/>
              </a:buClr>
              <a:buSzPts val="1600"/>
              <a:buNone/>
              <a:defRPr sz="1600">
                <a:solidFill>
                  <a:schemeClr val="lt1"/>
                </a:solidFill>
                <a:latin typeface="Arial"/>
                <a:ea typeface="Arial"/>
                <a:cs typeface="Arial"/>
                <a:sym typeface="Arial"/>
              </a:defRPr>
            </a:lvl4pPr>
            <a:lvl5pPr indent="-330200" lvl="4" marL="2286000" algn="l">
              <a:lnSpc>
                <a:spcPct val="100000"/>
              </a:lnSpc>
              <a:spcBef>
                <a:spcPts val="1800"/>
              </a:spcBef>
              <a:spcAft>
                <a:spcPts val="0"/>
              </a:spcAft>
              <a:buClr>
                <a:schemeClr val="lt1"/>
              </a:buClr>
              <a:buSzPts val="1600"/>
              <a:buChar char="o"/>
              <a:defRPr sz="1600">
                <a:solidFill>
                  <a:schemeClr val="lt1"/>
                </a:solidFill>
                <a:latin typeface="Arial"/>
                <a:ea typeface="Arial"/>
                <a:cs typeface="Arial"/>
                <a:sym typeface="Arial"/>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8" name="Google Shape;158;p20"/>
          <p:cNvSpPr/>
          <p:nvPr/>
        </p:nvSpPr>
        <p:spPr>
          <a:xfrm>
            <a:off x="-15847" y="680397"/>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9" name="Google Shape;159;p20"/>
          <p:cNvSpPr/>
          <p:nvPr/>
        </p:nvSpPr>
        <p:spPr>
          <a:xfrm>
            <a:off x="631042" y="4235585"/>
            <a:ext cx="536130" cy="922081"/>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60" name="Google Shape;160;p20"/>
          <p:cNvPicPr preferRelativeResize="0"/>
          <p:nvPr/>
        </p:nvPicPr>
        <p:blipFill rotWithShape="1">
          <a:blip r:embed="rId2">
            <a:alphaModFix/>
          </a:blip>
          <a:srcRect b="28718" l="11083" r="-1556" t="-147"/>
          <a:stretch/>
        </p:blipFill>
        <p:spPr>
          <a:xfrm>
            <a:off x="1240484" y="4147274"/>
            <a:ext cx="4622227" cy="457200"/>
          </a:xfrm>
          <a:prstGeom prst="rect">
            <a:avLst/>
          </a:prstGeom>
          <a:noFill/>
          <a:ln>
            <a:noFill/>
          </a:ln>
        </p:spPr>
      </p:pic>
      <p:pic>
        <p:nvPicPr>
          <p:cNvPr descr="tab-rgb.eps" id="161" name="Google Shape;161;p20"/>
          <p:cNvPicPr preferRelativeResize="0"/>
          <p:nvPr/>
        </p:nvPicPr>
        <p:blipFill rotWithShape="1">
          <a:blip r:embed="rId3">
            <a:alphaModFix/>
          </a:blip>
          <a:srcRect b="0" l="0" r="0" t="0"/>
          <a:stretch/>
        </p:blipFill>
        <p:spPr>
          <a:xfrm>
            <a:off x="720345" y="4326066"/>
            <a:ext cx="357525" cy="4537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ly: white">
  <p:cSld name="Content only: white">
    <p:spTree>
      <p:nvGrpSpPr>
        <p:cNvPr id="20" name="Shape 20"/>
        <p:cNvGrpSpPr/>
        <p:nvPr/>
      </p:nvGrpSpPr>
      <p:grpSpPr>
        <a:xfrm>
          <a:off x="0" y="0"/>
          <a:ext cx="0" cy="0"/>
          <a:chOff x="0" y="0"/>
          <a:chExt cx="0" cy="0"/>
        </a:xfrm>
      </p:grpSpPr>
      <p:sp>
        <p:nvSpPr>
          <p:cNvPr id="21" name="Google Shape;21;p3"/>
          <p:cNvSpPr txBox="1"/>
          <p:nvPr>
            <p:ph type="ctrTitle"/>
          </p:nvPr>
        </p:nvSpPr>
        <p:spPr>
          <a:xfrm>
            <a:off x="529827" y="759070"/>
            <a:ext cx="8004391" cy="49322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404041"/>
              </a:buClr>
              <a:buSzPts val="2800"/>
              <a:buFont typeface="Arial"/>
              <a:buNone/>
              <a:defRPr b="1" i="0" sz="2800" cap="none">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p:nvPr/>
        </p:nvSpPr>
        <p:spPr>
          <a:xfrm>
            <a:off x="0" y="957832"/>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 name="Google Shape;23;p3"/>
          <p:cNvSpPr txBox="1"/>
          <p:nvPr>
            <p:ph idx="1" type="body"/>
          </p:nvPr>
        </p:nvSpPr>
        <p:spPr>
          <a:xfrm>
            <a:off x="4833956" y="284947"/>
            <a:ext cx="3700462" cy="252412"/>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0"/>
              </a:spcBef>
              <a:spcAft>
                <a:spcPts val="0"/>
              </a:spcAft>
              <a:buSzPts val="1100"/>
              <a:buNone/>
              <a:defRPr b="0" i="0" sz="11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nvSpPr>
        <p:spPr>
          <a:xfrm>
            <a:off x="3556000" y="354105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3"/>
          <p:cNvSpPr txBox="1"/>
          <p:nvPr>
            <p:ph idx="2" type="body"/>
          </p:nvPr>
        </p:nvSpPr>
        <p:spPr>
          <a:xfrm>
            <a:off x="518824" y="1325587"/>
            <a:ext cx="8015594" cy="3114451"/>
          </a:xfrm>
          <a:prstGeom prst="rect">
            <a:avLst/>
          </a:prstGeom>
          <a:noFill/>
          <a:ln>
            <a:noFill/>
          </a:ln>
        </p:spPr>
        <p:txBody>
          <a:bodyPr anchorCtr="0" anchor="t" bIns="45700" lIns="91425" spcFirstLastPara="1" rIns="91425" wrap="square" tIns="45700">
            <a:normAutofit/>
          </a:bodyPr>
          <a:lstStyle>
            <a:lvl1pPr indent="-330200" lvl="0" marL="457200" marR="0" algn="l">
              <a:lnSpc>
                <a:spcPct val="100000"/>
              </a:lnSpc>
              <a:spcBef>
                <a:spcPts val="0"/>
              </a:spcBef>
              <a:spcAft>
                <a:spcPts val="0"/>
              </a:spcAft>
              <a:buClr>
                <a:srgbClr val="7F7F7F"/>
              </a:buClr>
              <a:buSzPts val="1600"/>
              <a:buFont typeface="Arial"/>
              <a:buChar char="•"/>
              <a:defRPr sz="1600">
                <a:solidFill>
                  <a:srgbClr val="404041"/>
                </a:solidFill>
                <a:latin typeface="Arial"/>
                <a:ea typeface="Arial"/>
                <a:cs typeface="Arial"/>
                <a:sym typeface="Arial"/>
              </a:defRPr>
            </a:lvl1pPr>
            <a:lvl2pPr indent="-317500" lvl="1" marL="914400" algn="l">
              <a:lnSpc>
                <a:spcPct val="100000"/>
              </a:lnSpc>
              <a:spcBef>
                <a:spcPts val="600"/>
              </a:spcBef>
              <a:spcAft>
                <a:spcPts val="0"/>
              </a:spcAft>
              <a:buClr>
                <a:srgbClr val="404041"/>
              </a:buClr>
              <a:buSzPts val="1400"/>
              <a:buFont typeface="Courier New"/>
              <a:buChar char="o"/>
              <a:defRPr sz="1400">
                <a:solidFill>
                  <a:srgbClr val="404041"/>
                </a:solidFill>
                <a:latin typeface="Arial"/>
                <a:ea typeface="Arial"/>
                <a:cs typeface="Arial"/>
                <a:sym typeface="Arial"/>
              </a:defRPr>
            </a:lvl2pPr>
            <a:lvl3pPr indent="-330200" lvl="2" marL="1371600" algn="l">
              <a:lnSpc>
                <a:spcPct val="100000"/>
              </a:lnSpc>
              <a:spcBef>
                <a:spcPts val="600"/>
              </a:spcBef>
              <a:spcAft>
                <a:spcPts val="0"/>
              </a:spcAft>
              <a:buClr>
                <a:srgbClr val="404041"/>
              </a:buClr>
              <a:buSzPts val="1600"/>
              <a:buChar char="o"/>
              <a:defRPr sz="1600">
                <a:solidFill>
                  <a:srgbClr val="404041"/>
                </a:solidFill>
                <a:latin typeface="Arial"/>
                <a:ea typeface="Arial"/>
                <a:cs typeface="Arial"/>
                <a:sym typeface="Arial"/>
              </a:defRPr>
            </a:lvl3pPr>
            <a:lvl4pPr indent="-330200" lvl="3" marL="1828800" algn="l">
              <a:lnSpc>
                <a:spcPct val="100000"/>
              </a:lnSpc>
              <a:spcBef>
                <a:spcPts val="1800"/>
              </a:spcBef>
              <a:spcAft>
                <a:spcPts val="0"/>
              </a:spcAft>
              <a:buClr>
                <a:srgbClr val="404041"/>
              </a:buClr>
              <a:buSzPts val="1600"/>
              <a:buChar char="o"/>
              <a:defRPr sz="1600">
                <a:solidFill>
                  <a:srgbClr val="404041"/>
                </a:solidFill>
                <a:latin typeface="Arial"/>
                <a:ea typeface="Arial"/>
                <a:cs typeface="Arial"/>
                <a:sym typeface="Arial"/>
              </a:defRPr>
            </a:lvl4pPr>
            <a:lvl5pPr indent="-330200" lvl="4" marL="2286000" algn="l">
              <a:lnSpc>
                <a:spcPct val="100000"/>
              </a:lnSpc>
              <a:spcBef>
                <a:spcPts val="1800"/>
              </a:spcBef>
              <a:spcAft>
                <a:spcPts val="0"/>
              </a:spcAft>
              <a:buClr>
                <a:srgbClr val="404041"/>
              </a:buClr>
              <a:buSzPts val="1600"/>
              <a:buChar char="o"/>
              <a:defRPr sz="1600">
                <a:solidFill>
                  <a:srgbClr val="404041"/>
                </a:solidFill>
                <a:latin typeface="Arial"/>
                <a:ea typeface="Arial"/>
                <a:cs typeface="Arial"/>
                <a:sym typeface="Arial"/>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26" name="Google Shape;26;p3"/>
          <p:cNvGrpSpPr/>
          <p:nvPr/>
        </p:nvGrpSpPr>
        <p:grpSpPr>
          <a:xfrm>
            <a:off x="-30788" y="4661517"/>
            <a:ext cx="9228667" cy="528963"/>
            <a:chOff x="-30788" y="4661517"/>
            <a:chExt cx="9228667" cy="528963"/>
          </a:xfrm>
        </p:grpSpPr>
        <p:sp>
          <p:nvSpPr>
            <p:cNvPr id="27" name="Google Shape;27;p3"/>
            <p:cNvSpPr/>
            <p:nvPr/>
          </p:nvSpPr>
          <p:spPr>
            <a:xfrm>
              <a:off x="-30788" y="4734807"/>
              <a:ext cx="9228667" cy="455673"/>
            </a:xfrm>
            <a:prstGeom prst="rect">
              <a:avLst/>
            </a:prstGeom>
            <a:solidFill>
              <a:srgbClr val="69030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p3"/>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 name="Google Shape;29;p3"/>
            <p:cNvSpPr txBox="1"/>
            <p:nvPr/>
          </p:nvSpPr>
          <p:spPr>
            <a:xfrm>
              <a:off x="1030972" y="4823737"/>
              <a:ext cx="3613600" cy="2308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900">
                  <a:solidFill>
                    <a:srgbClr val="FFFFFF"/>
                  </a:solidFill>
                  <a:latin typeface="Arial"/>
                  <a:ea typeface="Arial"/>
                  <a:cs typeface="Arial"/>
                  <a:sym typeface="Arial"/>
                </a:rPr>
                <a:t>INDIANA UNIVERSITY</a:t>
              </a:r>
              <a:endParaRPr/>
            </a:p>
          </p:txBody>
        </p:sp>
      </p:grpSp>
      <p:pic>
        <p:nvPicPr>
          <p:cNvPr id="30" name="Google Shape;30;p3"/>
          <p:cNvPicPr preferRelativeResize="0"/>
          <p:nvPr/>
        </p:nvPicPr>
        <p:blipFill rotWithShape="1">
          <a:blip r:embed="rId2">
            <a:alphaModFix/>
          </a:blip>
          <a:srcRect b="0" l="0" r="0" t="0"/>
          <a:stretch/>
        </p:blipFill>
        <p:spPr>
          <a:xfrm>
            <a:off x="483819" y="4514843"/>
            <a:ext cx="684581" cy="751837"/>
          </a:xfrm>
          <a:prstGeom prst="rect">
            <a:avLst/>
          </a:prstGeom>
          <a:noFill/>
          <a:ln>
            <a:noFill/>
          </a:ln>
        </p:spPr>
      </p:pic>
      <p:sp>
        <p:nvSpPr>
          <p:cNvPr id="31" name="Google Shape;31;p3"/>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p:cSld name="Title page">
    <p:bg>
      <p:bgPr>
        <a:solidFill>
          <a:srgbClr val="262626"/>
        </a:solidFill>
      </p:bgPr>
    </p:bg>
    <p:spTree>
      <p:nvGrpSpPr>
        <p:cNvPr id="32" name="Shape 32"/>
        <p:cNvGrpSpPr/>
        <p:nvPr/>
      </p:nvGrpSpPr>
      <p:grpSpPr>
        <a:xfrm>
          <a:off x="0" y="0"/>
          <a:ext cx="0" cy="0"/>
          <a:chOff x="0" y="0"/>
          <a:chExt cx="0" cy="0"/>
        </a:xfrm>
      </p:grpSpPr>
      <p:sp>
        <p:nvSpPr>
          <p:cNvPr id="33" name="Google Shape;33;p4"/>
          <p:cNvSpPr/>
          <p:nvPr/>
        </p:nvSpPr>
        <p:spPr>
          <a:xfrm>
            <a:off x="633304" y="-648376"/>
            <a:ext cx="733465" cy="236752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 name="Google Shape;34;p4"/>
          <p:cNvSpPr txBox="1"/>
          <p:nvPr>
            <p:ph type="title"/>
          </p:nvPr>
        </p:nvSpPr>
        <p:spPr>
          <a:xfrm>
            <a:off x="502903" y="2766523"/>
            <a:ext cx="7734221" cy="111449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2800"/>
              <a:buFont typeface="Arial"/>
              <a:buNone/>
              <a:defRPr b="1" i="0"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
          <p:cNvSpPr txBox="1"/>
          <p:nvPr>
            <p:ph idx="1" type="body"/>
          </p:nvPr>
        </p:nvSpPr>
        <p:spPr>
          <a:xfrm>
            <a:off x="530694" y="4709821"/>
            <a:ext cx="7734222" cy="277654"/>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100"/>
              <a:buNone/>
              <a:defRPr b="1" sz="11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4"/>
          <p:cNvSpPr txBox="1"/>
          <p:nvPr>
            <p:ph idx="2" type="body"/>
          </p:nvPr>
        </p:nvSpPr>
        <p:spPr>
          <a:xfrm>
            <a:off x="530694" y="2443859"/>
            <a:ext cx="7734222" cy="252412"/>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800"/>
              <a:buNone/>
              <a:defRPr b="0" sz="18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7" name="Google Shape;37;p4"/>
          <p:cNvPicPr preferRelativeResize="0"/>
          <p:nvPr/>
        </p:nvPicPr>
        <p:blipFill rotWithShape="1">
          <a:blip r:embed="rId2">
            <a:alphaModFix/>
          </a:blip>
          <a:srcRect b="0" l="0" r="0" t="0"/>
          <a:stretch/>
        </p:blipFill>
        <p:spPr>
          <a:xfrm>
            <a:off x="352425" y="581278"/>
            <a:ext cx="1289146" cy="141579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rgbClr val="660B13"/>
        </a:solidFill>
      </p:bgPr>
    </p:bg>
    <p:spTree>
      <p:nvGrpSpPr>
        <p:cNvPr id="38" name="Shape 38"/>
        <p:cNvGrpSpPr/>
        <p:nvPr/>
      </p:nvGrpSpPr>
      <p:grpSpPr>
        <a:xfrm>
          <a:off x="0" y="0"/>
          <a:ext cx="0" cy="0"/>
          <a:chOff x="0" y="0"/>
          <a:chExt cx="0" cy="0"/>
        </a:xfrm>
      </p:grpSpPr>
      <p:sp>
        <p:nvSpPr>
          <p:cNvPr id="39" name="Google Shape;39;p5"/>
          <p:cNvSpPr txBox="1"/>
          <p:nvPr/>
        </p:nvSpPr>
        <p:spPr>
          <a:xfrm>
            <a:off x="1378689" y="239050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 name="Google Shape;40;p5"/>
          <p:cNvSpPr txBox="1"/>
          <p:nvPr/>
        </p:nvSpPr>
        <p:spPr>
          <a:xfrm>
            <a:off x="1378689" y="239050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 name="Google Shape;41;p5"/>
          <p:cNvSpPr txBox="1"/>
          <p:nvPr/>
        </p:nvSpPr>
        <p:spPr>
          <a:xfrm>
            <a:off x="1378689" y="239050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 name="Google Shape;42;p5"/>
          <p:cNvSpPr txBox="1"/>
          <p:nvPr>
            <p:ph type="title"/>
          </p:nvPr>
        </p:nvSpPr>
        <p:spPr>
          <a:xfrm>
            <a:off x="506694" y="2274522"/>
            <a:ext cx="6802482" cy="65691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FFFFFF"/>
              </a:buClr>
              <a:buSzPts val="4000"/>
              <a:buFont typeface="Arial"/>
              <a:buNone/>
              <a:defRPr b="1" i="0" sz="4000">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 type="body"/>
          </p:nvPr>
        </p:nvSpPr>
        <p:spPr>
          <a:xfrm>
            <a:off x="526131" y="2032786"/>
            <a:ext cx="3700462" cy="252412"/>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SzPts val="1400"/>
              <a:buNone/>
              <a:defRPr b="1" i="0" sz="14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4" name="Google Shape;44;p5"/>
          <p:cNvSpPr/>
          <p:nvPr/>
        </p:nvSpPr>
        <p:spPr>
          <a:xfrm>
            <a:off x="-14942" y="2032000"/>
            <a:ext cx="148614" cy="836706"/>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 name="Google Shape;45;p5"/>
          <p:cNvSpPr txBox="1"/>
          <p:nvPr>
            <p:ph idx="12" type="sldNum"/>
          </p:nvPr>
        </p:nvSpPr>
        <p:spPr>
          <a:xfrm>
            <a:off x="6457950" y="4727507"/>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white">
  <p:cSld name="Content and photo: white">
    <p:spTree>
      <p:nvGrpSpPr>
        <p:cNvPr id="46" name="Shape 46"/>
        <p:cNvGrpSpPr/>
        <p:nvPr/>
      </p:nvGrpSpPr>
      <p:grpSpPr>
        <a:xfrm>
          <a:off x="0" y="0"/>
          <a:ext cx="0" cy="0"/>
          <a:chOff x="0" y="0"/>
          <a:chExt cx="0" cy="0"/>
        </a:xfrm>
      </p:grpSpPr>
      <p:sp>
        <p:nvSpPr>
          <p:cNvPr id="47" name="Google Shape;47;p6"/>
          <p:cNvSpPr txBox="1"/>
          <p:nvPr>
            <p:ph type="title"/>
          </p:nvPr>
        </p:nvSpPr>
        <p:spPr>
          <a:xfrm>
            <a:off x="525303" y="464386"/>
            <a:ext cx="4560579" cy="7793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404041"/>
              </a:buClr>
              <a:buSzPts val="2800"/>
              <a:buFont typeface="Arial"/>
              <a:buNone/>
              <a:defRPr b="1" i="0" sz="2800">
                <a:solidFill>
                  <a:srgbClr val="40404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
          <p:cNvSpPr txBox="1"/>
          <p:nvPr>
            <p:ph idx="1" type="body"/>
          </p:nvPr>
        </p:nvSpPr>
        <p:spPr>
          <a:xfrm>
            <a:off x="525303" y="1629405"/>
            <a:ext cx="4560579" cy="2792362"/>
          </a:xfrm>
          <a:prstGeom prst="rect">
            <a:avLst/>
          </a:prstGeom>
          <a:noFill/>
          <a:ln>
            <a:noFill/>
          </a:ln>
        </p:spPr>
        <p:txBody>
          <a:bodyPr anchorCtr="0" anchor="t" bIns="45700" lIns="91425" spcFirstLastPara="1" rIns="91425" wrap="square" tIns="45700">
            <a:normAutofit/>
          </a:bodyPr>
          <a:lstStyle>
            <a:lvl1pPr indent="-330200" lvl="0" marL="457200" algn="l">
              <a:lnSpc>
                <a:spcPct val="100000"/>
              </a:lnSpc>
              <a:spcBef>
                <a:spcPts val="0"/>
              </a:spcBef>
              <a:spcAft>
                <a:spcPts val="0"/>
              </a:spcAft>
              <a:buSzPts val="1600"/>
              <a:buFont typeface="Arial"/>
              <a:buChar char="•"/>
              <a:defRPr sz="1600">
                <a:solidFill>
                  <a:srgbClr val="404041"/>
                </a:solidFill>
                <a:latin typeface="Arial"/>
                <a:ea typeface="Arial"/>
                <a:cs typeface="Arial"/>
                <a:sym typeface="Arial"/>
              </a:defRPr>
            </a:lvl1pPr>
            <a:lvl2pPr indent="-317500" lvl="1" marL="914400" algn="l">
              <a:lnSpc>
                <a:spcPct val="100000"/>
              </a:lnSpc>
              <a:spcBef>
                <a:spcPts val="1800"/>
              </a:spcBef>
              <a:spcAft>
                <a:spcPts val="0"/>
              </a:spcAft>
              <a:buClr>
                <a:srgbClr val="404041"/>
              </a:buClr>
              <a:buSzPts val="1400"/>
              <a:buFont typeface="Courier New"/>
              <a:buChar char="o"/>
              <a:defRPr sz="1400">
                <a:solidFill>
                  <a:srgbClr val="404041"/>
                </a:solidFill>
                <a:latin typeface="Arial"/>
                <a:ea typeface="Arial"/>
                <a:cs typeface="Arial"/>
                <a:sym typeface="Arial"/>
              </a:defRPr>
            </a:lvl2pPr>
            <a:lvl3pPr indent="-317500" lvl="2" marL="1371600" algn="l">
              <a:lnSpc>
                <a:spcPct val="100000"/>
              </a:lnSpc>
              <a:spcBef>
                <a:spcPts val="1800"/>
              </a:spcBef>
              <a:spcAft>
                <a:spcPts val="0"/>
              </a:spcAft>
              <a:buClr>
                <a:srgbClr val="404041"/>
              </a:buClr>
              <a:buSzPts val="1400"/>
              <a:buFont typeface="Arial"/>
              <a:buChar char="•"/>
              <a:defRPr sz="1400">
                <a:solidFill>
                  <a:srgbClr val="404041"/>
                </a:solidFill>
                <a:latin typeface="Arial"/>
                <a:ea typeface="Arial"/>
                <a:cs typeface="Arial"/>
                <a:sym typeface="Arial"/>
              </a:defRPr>
            </a:lvl3pPr>
            <a:lvl4pPr indent="-317500" lvl="3" marL="1828800" algn="l">
              <a:lnSpc>
                <a:spcPct val="100000"/>
              </a:lnSpc>
              <a:spcBef>
                <a:spcPts val="1800"/>
              </a:spcBef>
              <a:spcAft>
                <a:spcPts val="0"/>
              </a:spcAft>
              <a:buClr>
                <a:srgbClr val="404041"/>
              </a:buClr>
              <a:buSzPts val="1400"/>
              <a:buFont typeface="Arial"/>
              <a:buChar char="•"/>
              <a:defRPr sz="1400">
                <a:solidFill>
                  <a:srgbClr val="404041"/>
                </a:solidFill>
                <a:latin typeface="Arial"/>
                <a:ea typeface="Arial"/>
                <a:cs typeface="Arial"/>
                <a:sym typeface="Arial"/>
              </a:defRPr>
            </a:lvl4pPr>
            <a:lvl5pPr indent="-317500" lvl="4" marL="2286000" algn="l">
              <a:lnSpc>
                <a:spcPct val="100000"/>
              </a:lnSpc>
              <a:spcBef>
                <a:spcPts val="1800"/>
              </a:spcBef>
              <a:spcAft>
                <a:spcPts val="0"/>
              </a:spcAft>
              <a:buClr>
                <a:srgbClr val="404041"/>
              </a:buClr>
              <a:buSzPts val="1400"/>
              <a:buFont typeface="Arial"/>
              <a:buChar char="•"/>
              <a:defRPr sz="1400">
                <a:solidFill>
                  <a:srgbClr val="404041"/>
                </a:solidFill>
                <a:latin typeface="Arial"/>
                <a:ea typeface="Arial"/>
                <a:cs typeface="Arial"/>
                <a:sym typeface="Arial"/>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 name="Google Shape;49;p6"/>
          <p:cNvSpPr/>
          <p:nvPr>
            <p:ph idx="2" type="pic"/>
          </p:nvPr>
        </p:nvSpPr>
        <p:spPr>
          <a:xfrm>
            <a:off x="5573058" y="0"/>
            <a:ext cx="3570941" cy="5143500"/>
          </a:xfrm>
          <a:prstGeom prst="rect">
            <a:avLst/>
          </a:prstGeom>
          <a:noFill/>
          <a:ln>
            <a:noFill/>
          </a:ln>
        </p:spPr>
      </p:sp>
      <p:sp>
        <p:nvSpPr>
          <p:cNvPr id="50" name="Google Shape;50;p6"/>
          <p:cNvSpPr/>
          <p:nvPr/>
        </p:nvSpPr>
        <p:spPr>
          <a:xfrm>
            <a:off x="0" y="486799"/>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6"/>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2" name="Google Shape;52;p6"/>
          <p:cNvPicPr preferRelativeResize="0"/>
          <p:nvPr/>
        </p:nvPicPr>
        <p:blipFill rotWithShape="1">
          <a:blip r:embed="rId2">
            <a:alphaModFix/>
          </a:blip>
          <a:srcRect b="0" l="0" r="0" t="0"/>
          <a:stretch/>
        </p:blipFill>
        <p:spPr>
          <a:xfrm>
            <a:off x="483819" y="4514843"/>
            <a:ext cx="684581" cy="751837"/>
          </a:xfrm>
          <a:prstGeom prst="rect">
            <a:avLst/>
          </a:prstGeom>
          <a:noFill/>
          <a:ln>
            <a:noFill/>
          </a:ln>
        </p:spPr>
      </p:pic>
      <p:sp>
        <p:nvSpPr>
          <p:cNvPr id="53" name="Google Shape;53;p6"/>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ly: black">
  <p:cSld name="Content only: black">
    <p:bg>
      <p:bgPr>
        <a:solidFill>
          <a:srgbClr val="262626"/>
        </a:solidFill>
      </p:bgPr>
    </p:bg>
    <p:spTree>
      <p:nvGrpSpPr>
        <p:cNvPr id="54" name="Shape 54"/>
        <p:cNvGrpSpPr/>
        <p:nvPr/>
      </p:nvGrpSpPr>
      <p:grpSpPr>
        <a:xfrm>
          <a:off x="0" y="0"/>
          <a:ext cx="0" cy="0"/>
          <a:chOff x="0" y="0"/>
          <a:chExt cx="0" cy="0"/>
        </a:xfrm>
      </p:grpSpPr>
      <p:sp>
        <p:nvSpPr>
          <p:cNvPr id="55" name="Google Shape;55;p7"/>
          <p:cNvSpPr txBox="1"/>
          <p:nvPr>
            <p:ph type="ctrTitle"/>
          </p:nvPr>
        </p:nvSpPr>
        <p:spPr>
          <a:xfrm>
            <a:off x="523348" y="759070"/>
            <a:ext cx="8004409" cy="69906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2800"/>
              <a:buFont typeface="Arial"/>
              <a:buNone/>
              <a:defRPr b="1" i="0" sz="280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
          <p:cNvSpPr txBox="1"/>
          <p:nvPr>
            <p:ph idx="1" type="subTitle"/>
          </p:nvPr>
        </p:nvSpPr>
        <p:spPr>
          <a:xfrm>
            <a:off x="523348" y="1630404"/>
            <a:ext cx="8011069" cy="2818769"/>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SzPts val="1600"/>
              <a:buFont typeface="Arial"/>
              <a:buAutoNum type="arabicPeriod"/>
              <a:defRPr sz="1600">
                <a:solidFill>
                  <a:schemeClr val="lt1"/>
                </a:solidFill>
                <a:latin typeface="Arial"/>
                <a:ea typeface="Arial"/>
                <a:cs typeface="Arial"/>
                <a:sym typeface="Arial"/>
              </a:defRPr>
            </a:lvl1pPr>
            <a:lvl2pPr lvl="1" algn="ctr">
              <a:lnSpc>
                <a:spcPct val="100000"/>
              </a:lnSpc>
              <a:spcBef>
                <a:spcPts val="1800"/>
              </a:spcBef>
              <a:spcAft>
                <a:spcPts val="0"/>
              </a:spcAft>
              <a:buClr>
                <a:srgbClr val="888888"/>
              </a:buClr>
              <a:buSzPts val="1400"/>
              <a:buNone/>
              <a:defRPr>
                <a:solidFill>
                  <a:srgbClr val="888888"/>
                </a:solidFill>
              </a:defRPr>
            </a:lvl2pPr>
            <a:lvl3pPr lvl="2" algn="ctr">
              <a:lnSpc>
                <a:spcPct val="100000"/>
              </a:lnSpc>
              <a:spcBef>
                <a:spcPts val="1800"/>
              </a:spcBef>
              <a:spcAft>
                <a:spcPts val="0"/>
              </a:spcAft>
              <a:buClr>
                <a:srgbClr val="888888"/>
              </a:buClr>
              <a:buSzPts val="1400"/>
              <a:buNone/>
              <a:defRPr>
                <a:solidFill>
                  <a:srgbClr val="888888"/>
                </a:solidFill>
              </a:defRPr>
            </a:lvl3pPr>
            <a:lvl4pPr lvl="3" algn="ctr">
              <a:lnSpc>
                <a:spcPct val="100000"/>
              </a:lnSpc>
              <a:spcBef>
                <a:spcPts val="1800"/>
              </a:spcBef>
              <a:spcAft>
                <a:spcPts val="0"/>
              </a:spcAft>
              <a:buClr>
                <a:srgbClr val="888888"/>
              </a:buClr>
              <a:buSzPts val="1400"/>
              <a:buNone/>
              <a:defRPr>
                <a:solidFill>
                  <a:srgbClr val="888888"/>
                </a:solidFill>
              </a:defRPr>
            </a:lvl4pPr>
            <a:lvl5pPr lvl="4" algn="ctr">
              <a:lnSpc>
                <a:spcPct val="100000"/>
              </a:lnSpc>
              <a:spcBef>
                <a:spcPts val="1800"/>
              </a:spcBef>
              <a:spcAft>
                <a:spcPts val="0"/>
              </a:spcAft>
              <a:buClr>
                <a:srgbClr val="888888"/>
              </a:buClr>
              <a:buSzPts val="1400"/>
              <a:buNone/>
              <a:defRPr>
                <a:solidFill>
                  <a:srgbClr val="888888"/>
                </a:solidFill>
              </a:defRPr>
            </a:lvl5pPr>
            <a:lvl6pPr lvl="5" algn="ctr">
              <a:spcBef>
                <a:spcPts val="18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7" name="Google Shape;57;p7"/>
          <p:cNvSpPr txBox="1"/>
          <p:nvPr>
            <p:ph idx="2" type="body"/>
          </p:nvPr>
        </p:nvSpPr>
        <p:spPr>
          <a:xfrm>
            <a:off x="4833956" y="284947"/>
            <a:ext cx="3700462" cy="252412"/>
          </a:xfrm>
          <a:prstGeom prst="rect">
            <a:avLst/>
          </a:prstGeom>
          <a:noFill/>
          <a:ln>
            <a:noFill/>
          </a:ln>
        </p:spPr>
        <p:txBody>
          <a:bodyPr anchorCtr="0" anchor="t" bIns="45700" lIns="91425" spcFirstLastPara="1" rIns="91425" wrap="square" tIns="45700">
            <a:noAutofit/>
          </a:bodyPr>
          <a:lstStyle>
            <a:lvl1pPr indent="-228600" lvl="0" marL="457200" algn="r">
              <a:lnSpc>
                <a:spcPct val="100000"/>
              </a:lnSpc>
              <a:spcBef>
                <a:spcPts val="0"/>
              </a:spcBef>
              <a:spcAft>
                <a:spcPts val="0"/>
              </a:spcAft>
              <a:buSzPts val="1100"/>
              <a:buNone/>
              <a:defRPr b="0" i="0" sz="1100">
                <a:solidFill>
                  <a:srgbClr val="A6A6A6"/>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o"/>
              <a:defRPr/>
            </a:lvl2pPr>
            <a:lvl3pPr indent="-342900" lvl="2" marL="1371600" algn="l">
              <a:lnSpc>
                <a:spcPct val="100000"/>
              </a:lnSpc>
              <a:spcBef>
                <a:spcPts val="1800"/>
              </a:spcBef>
              <a:spcAft>
                <a:spcPts val="0"/>
              </a:spcAft>
              <a:buClr>
                <a:schemeClr val="dk1"/>
              </a:buClr>
              <a:buSzPts val="1800"/>
              <a:buChar char="o"/>
              <a:defRPr/>
            </a:lvl3pPr>
            <a:lvl4pPr indent="-342900" lvl="3" marL="1828800" algn="l">
              <a:lnSpc>
                <a:spcPct val="100000"/>
              </a:lnSpc>
              <a:spcBef>
                <a:spcPts val="1800"/>
              </a:spcBef>
              <a:spcAft>
                <a:spcPts val="0"/>
              </a:spcAft>
              <a:buClr>
                <a:schemeClr val="dk1"/>
              </a:buClr>
              <a:buSzPts val="1800"/>
              <a:buChar char="o"/>
              <a:defRPr/>
            </a:lvl4pPr>
            <a:lvl5pPr indent="-342900" lvl="4" marL="2286000" algn="l">
              <a:lnSpc>
                <a:spcPct val="100000"/>
              </a:lnSpc>
              <a:spcBef>
                <a:spcPts val="1800"/>
              </a:spcBef>
              <a:spcAft>
                <a:spcPts val="0"/>
              </a:spcAft>
              <a:buClr>
                <a:schemeClr val="dk1"/>
              </a:buClr>
              <a:buSzPts val="1800"/>
              <a:buChar char="o"/>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7"/>
          <p:cNvSpPr/>
          <p:nvPr/>
        </p:nvSpPr>
        <p:spPr>
          <a:xfrm>
            <a:off x="0" y="957832"/>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59" name="Google Shape;59;p7"/>
          <p:cNvGrpSpPr/>
          <p:nvPr/>
        </p:nvGrpSpPr>
        <p:grpSpPr>
          <a:xfrm>
            <a:off x="-30788" y="4661517"/>
            <a:ext cx="9228667" cy="528963"/>
            <a:chOff x="-30788" y="4661517"/>
            <a:chExt cx="9228667" cy="528963"/>
          </a:xfrm>
        </p:grpSpPr>
        <p:sp>
          <p:nvSpPr>
            <p:cNvPr id="60" name="Google Shape;60;p7"/>
            <p:cNvSpPr/>
            <p:nvPr/>
          </p:nvSpPr>
          <p:spPr>
            <a:xfrm>
              <a:off x="-30788" y="4734807"/>
              <a:ext cx="9228667" cy="455673"/>
            </a:xfrm>
            <a:prstGeom prst="rect">
              <a:avLst/>
            </a:prstGeom>
            <a:solidFill>
              <a:srgbClr val="69030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7"/>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7"/>
            <p:cNvSpPr txBox="1"/>
            <p:nvPr/>
          </p:nvSpPr>
          <p:spPr>
            <a:xfrm>
              <a:off x="1030972" y="4823737"/>
              <a:ext cx="3613600" cy="2308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900">
                  <a:solidFill>
                    <a:srgbClr val="FFFFFF"/>
                  </a:solidFill>
                  <a:latin typeface="Arial"/>
                  <a:ea typeface="Arial"/>
                  <a:cs typeface="Arial"/>
                  <a:sym typeface="Arial"/>
                </a:rPr>
                <a:t>INDIANA UNIVERSITY</a:t>
              </a:r>
              <a:endParaRPr/>
            </a:p>
          </p:txBody>
        </p:sp>
      </p:grpSp>
      <p:pic>
        <p:nvPicPr>
          <p:cNvPr id="63" name="Google Shape;63;p7"/>
          <p:cNvPicPr preferRelativeResize="0"/>
          <p:nvPr/>
        </p:nvPicPr>
        <p:blipFill rotWithShape="1">
          <a:blip r:embed="rId2">
            <a:alphaModFix/>
          </a:blip>
          <a:srcRect b="0" l="0" r="0" t="0"/>
          <a:stretch/>
        </p:blipFill>
        <p:spPr>
          <a:xfrm>
            <a:off x="483819" y="4514843"/>
            <a:ext cx="684581" cy="751837"/>
          </a:xfrm>
          <a:prstGeom prst="rect">
            <a:avLst/>
          </a:prstGeom>
          <a:noFill/>
          <a:ln>
            <a:noFill/>
          </a:ln>
        </p:spPr>
      </p:pic>
      <p:sp>
        <p:nvSpPr>
          <p:cNvPr id="64" name="Google Shape;64;p7"/>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black">
  <p:cSld name="Content and photo: black">
    <p:bg>
      <p:bgPr>
        <a:solidFill>
          <a:srgbClr val="252626"/>
        </a:solidFill>
      </p:bgPr>
    </p:bg>
    <p:spTree>
      <p:nvGrpSpPr>
        <p:cNvPr id="65" name="Shape 65"/>
        <p:cNvGrpSpPr/>
        <p:nvPr/>
      </p:nvGrpSpPr>
      <p:grpSpPr>
        <a:xfrm>
          <a:off x="0" y="0"/>
          <a:ext cx="0" cy="0"/>
          <a:chOff x="0" y="0"/>
          <a:chExt cx="0" cy="0"/>
        </a:xfrm>
      </p:grpSpPr>
      <p:sp>
        <p:nvSpPr>
          <p:cNvPr id="66" name="Google Shape;66;p8"/>
          <p:cNvSpPr txBox="1"/>
          <p:nvPr>
            <p:ph type="title"/>
          </p:nvPr>
        </p:nvSpPr>
        <p:spPr>
          <a:xfrm>
            <a:off x="530124" y="464386"/>
            <a:ext cx="4560579" cy="77931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chemeClr val="lt1"/>
              </a:buClr>
              <a:buSzPts val="2800"/>
              <a:buFont typeface="Arial"/>
              <a:buNone/>
              <a:defRPr b="1" i="0" sz="2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
          <p:cNvSpPr txBox="1"/>
          <p:nvPr>
            <p:ph idx="1" type="body"/>
          </p:nvPr>
        </p:nvSpPr>
        <p:spPr>
          <a:xfrm>
            <a:off x="530124" y="1629404"/>
            <a:ext cx="4560579" cy="280149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0"/>
              </a:spcBef>
              <a:spcAft>
                <a:spcPts val="0"/>
              </a:spcAft>
              <a:buSzPts val="1800"/>
              <a:buFont typeface="Arial"/>
              <a:buChar char="•"/>
              <a:defRPr sz="1800">
                <a:solidFill>
                  <a:schemeClr val="lt1"/>
                </a:solidFill>
                <a:latin typeface="Arial"/>
                <a:ea typeface="Arial"/>
                <a:cs typeface="Arial"/>
                <a:sym typeface="Arial"/>
              </a:defRPr>
            </a:lvl1pPr>
            <a:lvl2pPr indent="-317500" lvl="1" marL="914400" algn="l">
              <a:lnSpc>
                <a:spcPct val="100000"/>
              </a:lnSpc>
              <a:spcBef>
                <a:spcPts val="1800"/>
              </a:spcBef>
              <a:spcAft>
                <a:spcPts val="0"/>
              </a:spcAft>
              <a:buClr>
                <a:schemeClr val="lt1"/>
              </a:buClr>
              <a:buSzPts val="1400"/>
              <a:buFont typeface="Arial"/>
              <a:buChar char="•"/>
              <a:defRPr sz="1400">
                <a:solidFill>
                  <a:schemeClr val="lt1"/>
                </a:solidFill>
                <a:latin typeface="Arial"/>
                <a:ea typeface="Arial"/>
                <a:cs typeface="Arial"/>
                <a:sym typeface="Arial"/>
              </a:defRPr>
            </a:lvl2pPr>
            <a:lvl3pPr indent="-317500" lvl="2" marL="1371600" algn="l">
              <a:lnSpc>
                <a:spcPct val="100000"/>
              </a:lnSpc>
              <a:spcBef>
                <a:spcPts val="1800"/>
              </a:spcBef>
              <a:spcAft>
                <a:spcPts val="0"/>
              </a:spcAft>
              <a:buClr>
                <a:schemeClr val="lt1"/>
              </a:buClr>
              <a:buSzPts val="1400"/>
              <a:buFont typeface="Arial"/>
              <a:buChar char="•"/>
              <a:defRPr sz="1400">
                <a:solidFill>
                  <a:schemeClr val="lt1"/>
                </a:solidFill>
                <a:latin typeface="Arial"/>
                <a:ea typeface="Arial"/>
                <a:cs typeface="Arial"/>
                <a:sym typeface="Arial"/>
              </a:defRPr>
            </a:lvl3pPr>
            <a:lvl4pPr indent="-317500" lvl="3" marL="1828800" algn="l">
              <a:lnSpc>
                <a:spcPct val="100000"/>
              </a:lnSpc>
              <a:spcBef>
                <a:spcPts val="1800"/>
              </a:spcBef>
              <a:spcAft>
                <a:spcPts val="0"/>
              </a:spcAft>
              <a:buClr>
                <a:schemeClr val="lt1"/>
              </a:buClr>
              <a:buSzPts val="1400"/>
              <a:buFont typeface="Arial"/>
              <a:buChar char="•"/>
              <a:defRPr sz="1400">
                <a:solidFill>
                  <a:schemeClr val="lt1"/>
                </a:solidFill>
                <a:latin typeface="Arial"/>
                <a:ea typeface="Arial"/>
                <a:cs typeface="Arial"/>
                <a:sym typeface="Arial"/>
              </a:defRPr>
            </a:lvl4pPr>
            <a:lvl5pPr indent="-317500" lvl="4" marL="2286000" algn="l">
              <a:lnSpc>
                <a:spcPct val="100000"/>
              </a:lnSpc>
              <a:spcBef>
                <a:spcPts val="1800"/>
              </a:spcBef>
              <a:spcAft>
                <a:spcPts val="0"/>
              </a:spcAft>
              <a:buClr>
                <a:schemeClr val="lt1"/>
              </a:buClr>
              <a:buSzPts val="1400"/>
              <a:buFont typeface="Arial"/>
              <a:buChar char="•"/>
              <a:defRPr sz="1400">
                <a:solidFill>
                  <a:schemeClr val="lt1"/>
                </a:solidFill>
                <a:latin typeface="Arial"/>
                <a:ea typeface="Arial"/>
                <a:cs typeface="Arial"/>
                <a:sym typeface="Arial"/>
              </a:defRPr>
            </a:lvl5pPr>
            <a:lvl6pPr indent="-342900" lvl="5" marL="2743200" algn="l">
              <a:spcBef>
                <a:spcPts val="18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8"/>
          <p:cNvSpPr/>
          <p:nvPr>
            <p:ph idx="2" type="pic"/>
          </p:nvPr>
        </p:nvSpPr>
        <p:spPr>
          <a:xfrm>
            <a:off x="5564909" y="0"/>
            <a:ext cx="3570941" cy="5143500"/>
          </a:xfrm>
          <a:prstGeom prst="rect">
            <a:avLst/>
          </a:prstGeom>
          <a:noFill/>
          <a:ln>
            <a:noFill/>
          </a:ln>
        </p:spPr>
      </p:sp>
      <p:sp>
        <p:nvSpPr>
          <p:cNvPr id="69" name="Google Shape;69;p8"/>
          <p:cNvSpPr/>
          <p:nvPr/>
        </p:nvSpPr>
        <p:spPr>
          <a:xfrm>
            <a:off x="-15847" y="486799"/>
            <a:ext cx="82664" cy="387197"/>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8"/>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1" name="Google Shape;71;p8"/>
          <p:cNvPicPr preferRelativeResize="0"/>
          <p:nvPr/>
        </p:nvPicPr>
        <p:blipFill rotWithShape="1">
          <a:blip r:embed="rId2">
            <a:alphaModFix/>
          </a:blip>
          <a:srcRect b="0" l="0" r="0" t="0"/>
          <a:stretch/>
        </p:blipFill>
        <p:spPr>
          <a:xfrm>
            <a:off x="483819" y="4514843"/>
            <a:ext cx="684581" cy="751837"/>
          </a:xfrm>
          <a:prstGeom prst="rect">
            <a:avLst/>
          </a:prstGeom>
          <a:noFill/>
          <a:ln>
            <a:noFill/>
          </a:ln>
        </p:spPr>
      </p:pic>
      <p:sp>
        <p:nvSpPr>
          <p:cNvPr id="72" name="Google Shape;72;p8"/>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white">
  <p:cSld name="Blank with footer: white">
    <p:spTree>
      <p:nvGrpSpPr>
        <p:cNvPr id="73" name="Shape 73"/>
        <p:cNvGrpSpPr/>
        <p:nvPr/>
      </p:nvGrpSpPr>
      <p:grpSpPr>
        <a:xfrm>
          <a:off x="0" y="0"/>
          <a:ext cx="0" cy="0"/>
          <a:chOff x="0" y="0"/>
          <a:chExt cx="0" cy="0"/>
        </a:xfrm>
      </p:grpSpPr>
      <p:grpSp>
        <p:nvGrpSpPr>
          <p:cNvPr id="74" name="Google Shape;74;p9"/>
          <p:cNvGrpSpPr/>
          <p:nvPr/>
        </p:nvGrpSpPr>
        <p:grpSpPr>
          <a:xfrm>
            <a:off x="-30788" y="4661517"/>
            <a:ext cx="9228667" cy="528963"/>
            <a:chOff x="-30788" y="4661517"/>
            <a:chExt cx="9228667" cy="528963"/>
          </a:xfrm>
        </p:grpSpPr>
        <p:sp>
          <p:nvSpPr>
            <p:cNvPr id="75" name="Google Shape;75;p9"/>
            <p:cNvSpPr/>
            <p:nvPr/>
          </p:nvSpPr>
          <p:spPr>
            <a:xfrm>
              <a:off x="-30788" y="4734807"/>
              <a:ext cx="9228667" cy="455673"/>
            </a:xfrm>
            <a:prstGeom prst="rect">
              <a:avLst/>
            </a:prstGeom>
            <a:solidFill>
              <a:srgbClr val="69030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 name="Google Shape;76;p9"/>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 name="Google Shape;77;p9"/>
            <p:cNvSpPr txBox="1"/>
            <p:nvPr/>
          </p:nvSpPr>
          <p:spPr>
            <a:xfrm>
              <a:off x="1030972" y="4823737"/>
              <a:ext cx="3613600" cy="2308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900">
                  <a:solidFill>
                    <a:srgbClr val="FFFFFF"/>
                  </a:solidFill>
                  <a:latin typeface="Arial"/>
                  <a:ea typeface="Arial"/>
                  <a:cs typeface="Arial"/>
                  <a:sym typeface="Arial"/>
                </a:rPr>
                <a:t>INDIANA UNIVERSITY</a:t>
              </a:r>
              <a:endParaRPr/>
            </a:p>
          </p:txBody>
        </p:sp>
      </p:grpSp>
      <p:pic>
        <p:nvPicPr>
          <p:cNvPr id="78" name="Google Shape;78;p9"/>
          <p:cNvPicPr preferRelativeResize="0"/>
          <p:nvPr/>
        </p:nvPicPr>
        <p:blipFill rotWithShape="1">
          <a:blip r:embed="rId2">
            <a:alphaModFix/>
          </a:blip>
          <a:srcRect b="0" l="0" r="0" t="0"/>
          <a:stretch/>
        </p:blipFill>
        <p:spPr>
          <a:xfrm>
            <a:off x="483819" y="4514843"/>
            <a:ext cx="684581" cy="751837"/>
          </a:xfrm>
          <a:prstGeom prst="rect">
            <a:avLst/>
          </a:prstGeom>
          <a:noFill/>
          <a:ln>
            <a:noFill/>
          </a:ln>
        </p:spPr>
      </p:pic>
      <p:sp>
        <p:nvSpPr>
          <p:cNvPr id="79" name="Google Shape;79;p9"/>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black">
  <p:cSld name="Blank with footer: black">
    <p:bg>
      <p:bgPr>
        <a:solidFill>
          <a:srgbClr val="252626"/>
        </a:solidFill>
      </p:bgPr>
    </p:bg>
    <p:spTree>
      <p:nvGrpSpPr>
        <p:cNvPr id="80" name="Shape 80"/>
        <p:cNvGrpSpPr/>
        <p:nvPr/>
      </p:nvGrpSpPr>
      <p:grpSpPr>
        <a:xfrm>
          <a:off x="0" y="0"/>
          <a:ext cx="0" cy="0"/>
          <a:chOff x="0" y="0"/>
          <a:chExt cx="0" cy="0"/>
        </a:xfrm>
      </p:grpSpPr>
      <p:grpSp>
        <p:nvGrpSpPr>
          <p:cNvPr id="81" name="Google Shape;81;p10"/>
          <p:cNvGrpSpPr/>
          <p:nvPr/>
        </p:nvGrpSpPr>
        <p:grpSpPr>
          <a:xfrm>
            <a:off x="-30788" y="4661517"/>
            <a:ext cx="9228667" cy="528963"/>
            <a:chOff x="-30788" y="4661517"/>
            <a:chExt cx="9228667" cy="528963"/>
          </a:xfrm>
        </p:grpSpPr>
        <p:sp>
          <p:nvSpPr>
            <p:cNvPr id="82" name="Google Shape;82;p10"/>
            <p:cNvSpPr/>
            <p:nvPr/>
          </p:nvSpPr>
          <p:spPr>
            <a:xfrm>
              <a:off x="-30788" y="4734807"/>
              <a:ext cx="9228667" cy="455673"/>
            </a:xfrm>
            <a:prstGeom prst="rect">
              <a:avLst/>
            </a:prstGeom>
            <a:solidFill>
              <a:srgbClr val="69030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 name="Google Shape;83;p10"/>
            <p:cNvSpPr/>
            <p:nvPr/>
          </p:nvSpPr>
          <p:spPr>
            <a:xfrm>
              <a:off x="635303" y="4661517"/>
              <a:ext cx="387197" cy="52896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10"/>
            <p:cNvSpPr txBox="1"/>
            <p:nvPr/>
          </p:nvSpPr>
          <p:spPr>
            <a:xfrm>
              <a:off x="1030972" y="4823737"/>
              <a:ext cx="3613600" cy="2308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900">
                  <a:solidFill>
                    <a:srgbClr val="FFFFFF"/>
                  </a:solidFill>
                  <a:latin typeface="Arial"/>
                  <a:ea typeface="Arial"/>
                  <a:cs typeface="Arial"/>
                  <a:sym typeface="Arial"/>
                </a:rPr>
                <a:t>INDIANA UNIVERSITY</a:t>
              </a:r>
              <a:endParaRPr/>
            </a:p>
          </p:txBody>
        </p:sp>
      </p:grpSp>
      <p:pic>
        <p:nvPicPr>
          <p:cNvPr id="85" name="Google Shape;85;p10"/>
          <p:cNvPicPr preferRelativeResize="0"/>
          <p:nvPr/>
        </p:nvPicPr>
        <p:blipFill rotWithShape="1">
          <a:blip r:embed="rId2">
            <a:alphaModFix/>
          </a:blip>
          <a:srcRect b="0" l="0" r="0" t="0"/>
          <a:stretch/>
        </p:blipFill>
        <p:spPr>
          <a:xfrm>
            <a:off x="483819" y="4514843"/>
            <a:ext cx="684581" cy="751837"/>
          </a:xfrm>
          <a:prstGeom prst="rect">
            <a:avLst/>
          </a:prstGeom>
          <a:noFill/>
          <a:ln>
            <a:noFill/>
          </a:ln>
        </p:spPr>
      </p:pic>
      <p:sp>
        <p:nvSpPr>
          <p:cNvPr id="86" name="Google Shape;86;p10"/>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61892" y="634604"/>
            <a:ext cx="6802482" cy="624353"/>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161892" y="1398104"/>
            <a:ext cx="6802482" cy="3407121"/>
          </a:xfrm>
          <a:prstGeom prst="rect">
            <a:avLst/>
          </a:prstGeom>
          <a:noFill/>
          <a:ln>
            <a:noFill/>
          </a:ln>
        </p:spPr>
        <p:txBody>
          <a:bodyPr anchorCtr="0" anchor="t" bIns="45700" lIns="91425" spcFirstLastPara="1" rIns="91425" wrap="square" tIns="45700">
            <a:normAutofit/>
          </a:bodyPr>
          <a:lstStyle>
            <a:lvl1pPr indent="-330200" lvl="0" marL="457200" marR="0" rtl="0" algn="l">
              <a:lnSpc>
                <a:spcPct val="100000"/>
              </a:lnSpc>
              <a:spcBef>
                <a:spcPts val="0"/>
              </a:spcBef>
              <a:spcAft>
                <a:spcPts val="0"/>
              </a:spcAft>
              <a:buClr>
                <a:srgbClr val="7F7F7F"/>
              </a:buClr>
              <a:buSzPts val="1600"/>
              <a:buFont typeface="Arial"/>
              <a:buChar char="•"/>
              <a:defRPr b="0" i="0" sz="1600" u="none" cap="none" strike="noStrike">
                <a:solidFill>
                  <a:schemeClr val="dk1"/>
                </a:solidFill>
                <a:latin typeface="Arial"/>
                <a:ea typeface="Arial"/>
                <a:cs typeface="Arial"/>
                <a:sym typeface="Arial"/>
              </a:defRPr>
            </a:lvl1pPr>
            <a:lvl2pPr indent="-317500" lvl="1" marL="914400" marR="0" rtl="0" algn="l">
              <a:lnSpc>
                <a:spcPct val="100000"/>
              </a:lnSpc>
              <a:spcBef>
                <a:spcPts val="180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180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180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180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spcBef>
                <a:spcPts val="18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6457950" y="4767263"/>
            <a:ext cx="20574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w3.usf.edu/FreeAssociation/AppendixA/index.html" TargetMode="External"/><Relationship Id="rId4" Type="http://schemas.openxmlformats.org/officeDocument/2006/relationships/hyperlink" Target="https://unsplash.com/photos/C5SUkYZT7nU" TargetMode="External"/><Relationship Id="rId5" Type="http://schemas.openxmlformats.org/officeDocument/2006/relationships/hyperlink" Target="https://pixabay.com/photos/abc-alphabet-alphabet-letter-blank-352345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502840" y="2198663"/>
            <a:ext cx="7734300" cy="984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lang="en-US" sz="3000">
                <a:solidFill>
                  <a:srgbClr val="000000"/>
                </a:solidFill>
                <a:latin typeface="Times New Roman"/>
                <a:ea typeface="Times New Roman"/>
                <a:cs typeface="Times New Roman"/>
                <a:sym typeface="Times New Roman"/>
              </a:rPr>
              <a:t>CUES to USE </a:t>
            </a:r>
            <a:endParaRPr sz="3000">
              <a:solidFill>
                <a:srgbClr val="000000"/>
              </a:solidFill>
              <a:latin typeface="Times New Roman"/>
              <a:ea typeface="Times New Roman"/>
              <a:cs typeface="Times New Roman"/>
              <a:sym typeface="Times New Roman"/>
            </a:endParaRPr>
          </a:p>
          <a:p>
            <a:pPr indent="0" lvl="0" marL="0" rtl="0" algn="l">
              <a:lnSpc>
                <a:spcPct val="90000"/>
              </a:lnSpc>
              <a:spcBef>
                <a:spcPts val="0"/>
              </a:spcBef>
              <a:spcAft>
                <a:spcPts val="0"/>
              </a:spcAft>
              <a:buClr>
                <a:schemeClr val="dk1"/>
              </a:buClr>
              <a:buSzPts val="2800"/>
              <a:buFont typeface="Arial"/>
              <a:buNone/>
            </a:pPr>
            <a:r>
              <a:t/>
            </a:r>
            <a:endParaRPr sz="3000">
              <a:latin typeface="Times New Roman"/>
              <a:ea typeface="Times New Roman"/>
              <a:cs typeface="Times New Roman"/>
              <a:sym typeface="Times New Roman"/>
            </a:endParaRPr>
          </a:p>
        </p:txBody>
      </p:sp>
      <p:sp>
        <p:nvSpPr>
          <p:cNvPr id="167" name="Google Shape;167;p21"/>
          <p:cNvSpPr txBox="1"/>
          <p:nvPr>
            <p:ph idx="2" type="body"/>
          </p:nvPr>
        </p:nvSpPr>
        <p:spPr>
          <a:xfrm>
            <a:off x="414702" y="1834875"/>
            <a:ext cx="7734300" cy="252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None/>
            </a:pPr>
            <a:r>
              <a:rPr lang="en-US" sz="2400">
                <a:latin typeface="Times New Roman"/>
                <a:ea typeface="Times New Roman"/>
                <a:cs typeface="Times New Roman"/>
                <a:sym typeface="Times New Roman"/>
              </a:rPr>
              <a:t>Network Science – Spring 2022</a:t>
            </a:r>
            <a:endParaRPr sz="2400">
              <a:latin typeface="Times New Roman"/>
              <a:ea typeface="Times New Roman"/>
              <a:cs typeface="Times New Roman"/>
              <a:sym typeface="Times New Roman"/>
            </a:endParaRPr>
          </a:p>
        </p:txBody>
      </p:sp>
      <p:sp>
        <p:nvSpPr>
          <p:cNvPr id="168" name="Google Shape;168;p21"/>
          <p:cNvSpPr txBox="1"/>
          <p:nvPr/>
        </p:nvSpPr>
        <p:spPr>
          <a:xfrm>
            <a:off x="326450" y="3294775"/>
            <a:ext cx="3361500" cy="1619400"/>
          </a:xfrm>
          <a:prstGeom prst="rect">
            <a:avLst/>
          </a:prstGeom>
          <a:solidFill>
            <a:schemeClr val="lt1"/>
          </a:solid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b="1" lang="en-US" sz="1800">
                <a:solidFill>
                  <a:srgbClr val="262626"/>
                </a:solidFill>
                <a:latin typeface="Times New Roman"/>
                <a:ea typeface="Times New Roman"/>
                <a:cs typeface="Times New Roman"/>
                <a:sym typeface="Times New Roman"/>
              </a:rPr>
              <a:t>Team Members:</a:t>
            </a:r>
            <a:endParaRPr b="1" sz="1800">
              <a:solidFill>
                <a:srgbClr val="262626"/>
              </a:solidFill>
              <a:latin typeface="Times New Roman"/>
              <a:ea typeface="Times New Roman"/>
              <a:cs typeface="Times New Roman"/>
              <a:sym typeface="Times New Roman"/>
            </a:endParaRPr>
          </a:p>
          <a:p>
            <a:pPr indent="0" lvl="0" marL="0" rtl="0" algn="l">
              <a:spcBef>
                <a:spcPts val="1800"/>
              </a:spcBef>
              <a:spcAft>
                <a:spcPts val="0"/>
              </a:spcAft>
              <a:buSzPts val="1100"/>
              <a:buNone/>
            </a:pPr>
            <a:r>
              <a:rPr lang="en-US" sz="1800">
                <a:latin typeface="Times New Roman"/>
                <a:ea typeface="Times New Roman"/>
                <a:cs typeface="Times New Roman"/>
                <a:sym typeface="Times New Roman"/>
              </a:rPr>
              <a:t>Raghav Chegu Shyam Kumar</a:t>
            </a:r>
            <a:endParaRPr sz="1800">
              <a:latin typeface="Times New Roman"/>
              <a:ea typeface="Times New Roman"/>
              <a:cs typeface="Times New Roman"/>
              <a:sym typeface="Times New Roman"/>
            </a:endParaRPr>
          </a:p>
          <a:p>
            <a:pPr indent="0" lvl="0" marL="0" rtl="0" algn="l">
              <a:spcBef>
                <a:spcPts val="0"/>
              </a:spcBef>
              <a:spcAft>
                <a:spcPts val="0"/>
              </a:spcAft>
              <a:buSzPts val="1100"/>
              <a:buNone/>
            </a:pPr>
            <a:r>
              <a:rPr lang="en-US" sz="1800">
                <a:latin typeface="Times New Roman"/>
                <a:ea typeface="Times New Roman"/>
                <a:cs typeface="Times New Roman"/>
                <a:sym typeface="Times New Roman"/>
              </a:rPr>
              <a:t>Shefali Mahendra Luley</a:t>
            </a:r>
            <a:endParaRPr sz="1800">
              <a:latin typeface="Times New Roman"/>
              <a:ea typeface="Times New Roman"/>
              <a:cs typeface="Times New Roman"/>
              <a:sym typeface="Times New Roman"/>
            </a:endParaRPr>
          </a:p>
          <a:p>
            <a:pPr indent="0" lvl="0" marL="0" rtl="0" algn="l">
              <a:spcBef>
                <a:spcPts val="0"/>
              </a:spcBef>
              <a:spcAft>
                <a:spcPts val="0"/>
              </a:spcAft>
              <a:buSzPts val="1100"/>
              <a:buNone/>
            </a:pPr>
            <a:r>
              <a:rPr lang="en-US" sz="1800">
                <a:latin typeface="Times New Roman"/>
                <a:ea typeface="Times New Roman"/>
                <a:cs typeface="Times New Roman"/>
                <a:sym typeface="Times New Roman"/>
              </a:rPr>
              <a:t>Tanay Sainath Kulkarni</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0" lvl="0" marL="0" rtl="0" algn="l">
              <a:spcBef>
                <a:spcPts val="0"/>
              </a:spcBef>
              <a:spcAft>
                <a:spcPts val="0"/>
              </a:spcAft>
              <a:buSzPts val="1100"/>
              <a:buNone/>
            </a:pPr>
            <a:r>
              <a:t/>
            </a:r>
            <a:endParaRPr sz="1800">
              <a:solidFill>
                <a:srgbClr val="262626"/>
              </a:solidFill>
              <a:latin typeface="Times New Roman"/>
              <a:ea typeface="Times New Roman"/>
              <a:cs typeface="Times New Roman"/>
              <a:sym typeface="Times New Roman"/>
            </a:endParaRPr>
          </a:p>
          <a:p>
            <a:pPr indent="0" lvl="0" marL="0" rtl="0" algn="l">
              <a:spcBef>
                <a:spcPts val="1800"/>
              </a:spcBef>
              <a:spcAft>
                <a:spcPts val="1800"/>
              </a:spcAft>
              <a:buClr>
                <a:schemeClr val="dk1"/>
              </a:buClr>
              <a:buSzPts val="1100"/>
              <a:buFont typeface="Arial"/>
              <a:buNone/>
            </a:pPr>
            <a:r>
              <a:t/>
            </a:r>
            <a:endParaRPr sz="1800">
              <a:solidFill>
                <a:srgbClr val="262626"/>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30"/>
          <p:cNvSpPr txBox="1"/>
          <p:nvPr/>
        </p:nvSpPr>
        <p:spPr>
          <a:xfrm>
            <a:off x="88850" y="867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latin typeface="Times New Roman"/>
                <a:ea typeface="Times New Roman"/>
                <a:cs typeface="Times New Roman"/>
                <a:sym typeface="Times New Roman"/>
              </a:rPr>
              <a:t>Vowels Association</a:t>
            </a:r>
            <a:endParaRPr b="1" sz="2800">
              <a:solidFill>
                <a:srgbClr val="000000"/>
              </a:solidFill>
              <a:latin typeface="Times New Roman"/>
              <a:ea typeface="Times New Roman"/>
              <a:cs typeface="Times New Roman"/>
              <a:sym typeface="Times New Roman"/>
            </a:endParaRPr>
          </a:p>
        </p:txBody>
      </p:sp>
      <p:sp>
        <p:nvSpPr>
          <p:cNvPr id="245" name="Google Shape;245;p30"/>
          <p:cNvSpPr txBox="1"/>
          <p:nvPr/>
        </p:nvSpPr>
        <p:spPr>
          <a:xfrm>
            <a:off x="152025" y="581325"/>
            <a:ext cx="8699700" cy="972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1000"/>
              </a:spcAft>
              <a:buSzPts val="865"/>
              <a:buNone/>
            </a:pPr>
            <a:r>
              <a:rPr lang="en-US" sz="1800">
                <a:latin typeface="Times New Roman"/>
                <a:ea typeface="Times New Roman"/>
                <a:cs typeface="Times New Roman"/>
                <a:sym typeface="Times New Roman"/>
              </a:rPr>
              <a:t>The cue words are exclusively assigned vowels as the initial letter in this strategy. This is done because the dataset is too vast and specific word associations are desired. In addition, we are attempting to build a network in order to gain greater insights from it.</a:t>
            </a:r>
            <a:endParaRPr sz="1800">
              <a:solidFill>
                <a:srgbClr val="000000"/>
              </a:solidFill>
              <a:latin typeface="Times New Roman"/>
              <a:ea typeface="Times New Roman"/>
              <a:cs typeface="Times New Roman"/>
              <a:sym typeface="Times New Roman"/>
            </a:endParaRPr>
          </a:p>
        </p:txBody>
      </p:sp>
      <p:sp>
        <p:nvSpPr>
          <p:cNvPr id="246" name="Google Shape;246;p30"/>
          <p:cNvSpPr txBox="1"/>
          <p:nvPr/>
        </p:nvSpPr>
        <p:spPr>
          <a:xfrm>
            <a:off x="152025" y="1499125"/>
            <a:ext cx="4074600" cy="3098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US" sz="1900">
                <a:latin typeface="Times New Roman"/>
                <a:ea typeface="Times New Roman"/>
                <a:cs typeface="Times New Roman"/>
                <a:sym typeface="Times New Roman"/>
              </a:rPr>
              <a:t>Characteristics</a:t>
            </a:r>
            <a:r>
              <a:rPr lang="en-US" sz="1900">
                <a:latin typeface="Times New Roman"/>
                <a:ea typeface="Times New Roman"/>
                <a:cs typeface="Times New Roman"/>
                <a:sym typeface="Times New Roman"/>
              </a:rPr>
              <a:t> -</a:t>
            </a:r>
            <a:endParaRPr sz="19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Nodes: 2126;   Edges: 4208</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Avg Degree: 1.979</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Avg Weighted Degree: 0.122</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Avg Clustering Coeff: 0.014</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Avg Path Length: 4.031</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Communities: 8 (Res=5.0)</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t/>
            </a:r>
            <a:endParaRPr sz="1600">
              <a:latin typeface="Times New Roman"/>
              <a:ea typeface="Times New Roman"/>
              <a:cs typeface="Times New Roman"/>
              <a:sym typeface="Times New Roman"/>
            </a:endParaRPr>
          </a:p>
          <a:p>
            <a:pPr indent="0" lvl="0" marL="0" marR="0" rtl="0" algn="l">
              <a:lnSpc>
                <a:spcPct val="105000"/>
              </a:lnSpc>
              <a:spcBef>
                <a:spcPts val="0"/>
              </a:spcBef>
              <a:spcAft>
                <a:spcPts val="0"/>
              </a:spcAft>
              <a:buNone/>
            </a:pPr>
            <a:r>
              <a:rPr b="1" lang="en-US" sz="1900">
                <a:latin typeface="Times New Roman"/>
                <a:ea typeface="Times New Roman"/>
                <a:cs typeface="Times New Roman"/>
                <a:sym typeface="Times New Roman"/>
              </a:rPr>
              <a:t>Methods - </a:t>
            </a:r>
            <a:endParaRPr b="1" sz="1900">
              <a:latin typeface="Times New Roman"/>
              <a:ea typeface="Times New Roman"/>
              <a:cs typeface="Times New Roman"/>
              <a:sym typeface="Times New Roman"/>
            </a:endParaRPr>
          </a:p>
          <a:p>
            <a:pPr indent="0" lvl="0" marL="0" marR="0" rtl="0" algn="l">
              <a:lnSpc>
                <a:spcPct val="105000"/>
              </a:lnSpc>
              <a:spcBef>
                <a:spcPts val="0"/>
              </a:spcBef>
              <a:spcAft>
                <a:spcPts val="0"/>
              </a:spcAft>
              <a:buNone/>
            </a:pPr>
            <a:r>
              <a:rPr lang="en-US" sz="1600">
                <a:latin typeface="Times New Roman"/>
                <a:ea typeface="Times New Roman"/>
                <a:cs typeface="Times New Roman"/>
                <a:sym typeface="Times New Roman"/>
              </a:rPr>
              <a:t>Weighted Edges(FSG), Directed Graph, Communities, Betweenness centrality</a:t>
            </a:r>
            <a:endParaRPr sz="1600">
              <a:latin typeface="Times New Roman"/>
              <a:ea typeface="Times New Roman"/>
              <a:cs typeface="Times New Roman"/>
              <a:sym typeface="Times New Roman"/>
            </a:endParaRPr>
          </a:p>
        </p:txBody>
      </p:sp>
      <p:pic>
        <p:nvPicPr>
          <p:cNvPr id="247" name="Google Shape;247;p30"/>
          <p:cNvPicPr preferRelativeResize="0"/>
          <p:nvPr/>
        </p:nvPicPr>
        <p:blipFill>
          <a:blip r:embed="rId3">
            <a:alphaModFix/>
          </a:blip>
          <a:stretch>
            <a:fillRect/>
          </a:stretch>
        </p:blipFill>
        <p:spPr>
          <a:xfrm>
            <a:off x="4328526" y="1499125"/>
            <a:ext cx="4280924" cy="3210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31"/>
          <p:cNvSpPr txBox="1"/>
          <p:nvPr/>
        </p:nvSpPr>
        <p:spPr>
          <a:xfrm>
            <a:off x="121700" y="13290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latin typeface="Times New Roman"/>
                <a:ea typeface="Times New Roman"/>
                <a:cs typeface="Times New Roman"/>
                <a:sym typeface="Times New Roman"/>
              </a:rPr>
              <a:t>Vowels Association - Work</a:t>
            </a:r>
            <a:endParaRPr b="1" sz="2800">
              <a:solidFill>
                <a:srgbClr val="000000"/>
              </a:solidFill>
              <a:latin typeface="Times New Roman"/>
              <a:ea typeface="Times New Roman"/>
              <a:cs typeface="Times New Roman"/>
              <a:sym typeface="Times New Roman"/>
            </a:endParaRPr>
          </a:p>
        </p:txBody>
      </p:sp>
      <p:pic>
        <p:nvPicPr>
          <p:cNvPr id="255" name="Google Shape;255;p31"/>
          <p:cNvPicPr preferRelativeResize="0"/>
          <p:nvPr/>
        </p:nvPicPr>
        <p:blipFill>
          <a:blip r:embed="rId3">
            <a:alphaModFix/>
          </a:blip>
          <a:stretch>
            <a:fillRect/>
          </a:stretch>
        </p:blipFill>
        <p:spPr>
          <a:xfrm>
            <a:off x="2760675" y="842950"/>
            <a:ext cx="5626276" cy="3614750"/>
          </a:xfrm>
          <a:prstGeom prst="rect">
            <a:avLst/>
          </a:prstGeom>
          <a:noFill/>
          <a:ln>
            <a:noFill/>
          </a:ln>
        </p:spPr>
      </p:pic>
      <p:sp>
        <p:nvSpPr>
          <p:cNvPr id="256" name="Google Shape;256;p31"/>
          <p:cNvSpPr txBox="1"/>
          <p:nvPr/>
        </p:nvSpPr>
        <p:spPr>
          <a:xfrm>
            <a:off x="339850" y="1281425"/>
            <a:ext cx="2252400" cy="273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900">
                <a:latin typeface="Times New Roman"/>
                <a:ea typeface="Times New Roman"/>
                <a:cs typeface="Times New Roman"/>
                <a:sym typeface="Times New Roman"/>
              </a:rPr>
              <a:t>Taking the word Work, it can be observed that even though the Cue words starts with vowels, the word Work is still one the betweenness center.</a:t>
            </a:r>
            <a:endParaRPr sz="1900">
              <a:latin typeface="Times New Roman"/>
              <a:ea typeface="Times New Roman"/>
              <a:cs typeface="Times New Roman"/>
              <a:sym typeface="Times New Roman"/>
            </a:endParaRPr>
          </a:p>
          <a:p>
            <a:pPr indent="0" lvl="0" marL="0" rtl="0" algn="l">
              <a:lnSpc>
                <a:spcPct val="115000"/>
              </a:lnSpc>
              <a:spcBef>
                <a:spcPts val="1200"/>
              </a:spcBef>
              <a:spcAft>
                <a:spcPts val="1000"/>
              </a:spcAft>
              <a:buNone/>
            </a:pPr>
            <a:r>
              <a:t/>
            </a:r>
            <a:endParaRPr sz="19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3" name="Google Shape;263;p32"/>
          <p:cNvSpPr txBox="1"/>
          <p:nvPr/>
        </p:nvSpPr>
        <p:spPr>
          <a:xfrm>
            <a:off x="311700" y="2279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900">
                <a:latin typeface="Times New Roman"/>
                <a:ea typeface="Times New Roman"/>
                <a:cs typeface="Times New Roman"/>
                <a:sym typeface="Times New Roman"/>
              </a:rPr>
              <a:t>Vowels Association - Endless</a:t>
            </a:r>
            <a:endParaRPr b="1" sz="2900">
              <a:solidFill>
                <a:srgbClr val="000000"/>
              </a:solidFill>
              <a:latin typeface="Times New Roman"/>
              <a:ea typeface="Times New Roman"/>
              <a:cs typeface="Times New Roman"/>
              <a:sym typeface="Times New Roman"/>
            </a:endParaRPr>
          </a:p>
        </p:txBody>
      </p:sp>
      <p:pic>
        <p:nvPicPr>
          <p:cNvPr id="264" name="Google Shape;264;p32"/>
          <p:cNvPicPr preferRelativeResize="0"/>
          <p:nvPr/>
        </p:nvPicPr>
        <p:blipFill>
          <a:blip r:embed="rId3">
            <a:alphaModFix/>
          </a:blip>
          <a:stretch>
            <a:fillRect/>
          </a:stretch>
        </p:blipFill>
        <p:spPr>
          <a:xfrm>
            <a:off x="2669625" y="1117063"/>
            <a:ext cx="6162675" cy="3333750"/>
          </a:xfrm>
          <a:prstGeom prst="rect">
            <a:avLst/>
          </a:prstGeom>
          <a:noFill/>
          <a:ln>
            <a:noFill/>
          </a:ln>
        </p:spPr>
      </p:pic>
      <p:sp>
        <p:nvSpPr>
          <p:cNvPr id="265" name="Google Shape;265;p32"/>
          <p:cNvSpPr txBox="1"/>
          <p:nvPr/>
        </p:nvSpPr>
        <p:spPr>
          <a:xfrm>
            <a:off x="311700" y="1415050"/>
            <a:ext cx="2252400" cy="273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900">
                <a:latin typeface="Times New Roman"/>
                <a:ea typeface="Times New Roman"/>
                <a:cs typeface="Times New Roman"/>
                <a:sym typeface="Times New Roman"/>
              </a:rPr>
              <a:t>Taking the word Endless which is also a betweenness center, the number of neighbors it has is quite less.</a:t>
            </a:r>
            <a:endParaRPr sz="1900">
              <a:latin typeface="Times New Roman"/>
              <a:ea typeface="Times New Roman"/>
              <a:cs typeface="Times New Roman"/>
              <a:sym typeface="Times New Roman"/>
            </a:endParaRPr>
          </a:p>
          <a:p>
            <a:pPr indent="0" lvl="0" marL="0" rtl="0" algn="l">
              <a:lnSpc>
                <a:spcPct val="115000"/>
              </a:lnSpc>
              <a:spcBef>
                <a:spcPts val="1200"/>
              </a:spcBef>
              <a:spcAft>
                <a:spcPts val="1000"/>
              </a:spcAft>
              <a:buNone/>
            </a:pPr>
            <a:r>
              <a:t/>
            </a:r>
            <a:endParaRPr sz="19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2" name="Google Shape;272;p33"/>
          <p:cNvSpPr txBox="1"/>
          <p:nvPr/>
        </p:nvSpPr>
        <p:spPr>
          <a:xfrm>
            <a:off x="311700" y="1057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latin typeface="Times New Roman"/>
                <a:ea typeface="Times New Roman"/>
                <a:cs typeface="Times New Roman"/>
                <a:sym typeface="Times New Roman"/>
              </a:rPr>
              <a:t>Sub-topic Association</a:t>
            </a:r>
            <a:endParaRPr b="1" sz="2800">
              <a:solidFill>
                <a:srgbClr val="000000"/>
              </a:solidFill>
              <a:latin typeface="Times New Roman"/>
              <a:ea typeface="Times New Roman"/>
              <a:cs typeface="Times New Roman"/>
              <a:sym typeface="Times New Roman"/>
            </a:endParaRPr>
          </a:p>
        </p:txBody>
      </p:sp>
      <p:sp>
        <p:nvSpPr>
          <p:cNvPr id="273" name="Google Shape;273;p33"/>
          <p:cNvSpPr txBox="1"/>
          <p:nvPr/>
        </p:nvSpPr>
        <p:spPr>
          <a:xfrm>
            <a:off x="311700" y="586600"/>
            <a:ext cx="8520600" cy="13713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935"/>
              <a:buNone/>
            </a:pPr>
            <a:r>
              <a:rPr lang="en-US" sz="1800">
                <a:solidFill>
                  <a:srgbClr val="000000"/>
                </a:solidFill>
                <a:latin typeface="Times New Roman"/>
                <a:ea typeface="Times New Roman"/>
                <a:cs typeface="Times New Roman"/>
                <a:sym typeface="Times New Roman"/>
              </a:rPr>
              <a:t>Since the number of cue-target words is quite high, we get the hypernyms of these words and use them in place of the cue-target words. These words being used are the subtopics that can be used to generalize the words.</a:t>
            </a:r>
            <a:endParaRPr sz="1800">
              <a:solidFill>
                <a:srgbClr val="000000"/>
              </a:solidFill>
              <a:latin typeface="Times New Roman"/>
              <a:ea typeface="Times New Roman"/>
              <a:cs typeface="Times New Roman"/>
              <a:sym typeface="Times New Roman"/>
            </a:endParaRPr>
          </a:p>
          <a:p>
            <a:pPr indent="0" lvl="0" marL="457200" rtl="0" algn="l">
              <a:lnSpc>
                <a:spcPct val="95000"/>
              </a:lnSpc>
              <a:spcBef>
                <a:spcPts val="1200"/>
              </a:spcBef>
              <a:spcAft>
                <a:spcPts val="1000"/>
              </a:spcAft>
              <a:buSzPts val="935"/>
              <a:buNone/>
            </a:pPr>
            <a:r>
              <a:t/>
            </a:r>
            <a:endParaRPr sz="1800">
              <a:solidFill>
                <a:srgbClr val="000000"/>
              </a:solidFill>
              <a:latin typeface="Times New Roman"/>
              <a:ea typeface="Times New Roman"/>
              <a:cs typeface="Times New Roman"/>
              <a:sym typeface="Times New Roman"/>
            </a:endParaRPr>
          </a:p>
        </p:txBody>
      </p:sp>
      <p:sp>
        <p:nvSpPr>
          <p:cNvPr id="274" name="Google Shape;274;p33"/>
          <p:cNvSpPr txBox="1"/>
          <p:nvPr/>
        </p:nvSpPr>
        <p:spPr>
          <a:xfrm>
            <a:off x="311700" y="1539875"/>
            <a:ext cx="3531000" cy="30981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US" sz="1900">
                <a:latin typeface="Times New Roman"/>
                <a:ea typeface="Times New Roman"/>
                <a:cs typeface="Times New Roman"/>
                <a:sym typeface="Times New Roman"/>
              </a:rPr>
              <a:t>Characteristics</a:t>
            </a:r>
            <a:r>
              <a:rPr lang="en-US" sz="1900">
                <a:latin typeface="Times New Roman"/>
                <a:ea typeface="Times New Roman"/>
                <a:cs typeface="Times New Roman"/>
                <a:sym typeface="Times New Roman"/>
              </a:rPr>
              <a:t> -</a:t>
            </a:r>
            <a:endParaRPr sz="19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Nodes: 2154;   Edges: 17933</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Avg Degree: 8.325</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Avg Weighted Degree: 0.651</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Avg Clustering Coeff: 0.082</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Avg Path Length: 3.505</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rPr lang="en-US" sz="1600">
                <a:latin typeface="Times New Roman"/>
                <a:ea typeface="Times New Roman"/>
                <a:cs typeface="Times New Roman"/>
                <a:sym typeface="Times New Roman"/>
              </a:rPr>
              <a:t>Communities: 12 (Res=2.0)</a:t>
            </a:r>
            <a:endParaRPr sz="1600">
              <a:latin typeface="Times New Roman"/>
              <a:ea typeface="Times New Roman"/>
              <a:cs typeface="Times New Roman"/>
              <a:sym typeface="Times New Roman"/>
            </a:endParaRPr>
          </a:p>
          <a:p>
            <a:pPr indent="0" lvl="0" marL="0" rtl="0" algn="l">
              <a:lnSpc>
                <a:spcPct val="105000"/>
              </a:lnSpc>
              <a:spcBef>
                <a:spcPts val="0"/>
              </a:spcBef>
              <a:spcAft>
                <a:spcPts val="0"/>
              </a:spcAft>
              <a:buNone/>
            </a:pPr>
            <a:r>
              <a:t/>
            </a:r>
            <a:endParaRPr sz="1600">
              <a:latin typeface="Times New Roman"/>
              <a:ea typeface="Times New Roman"/>
              <a:cs typeface="Times New Roman"/>
              <a:sym typeface="Times New Roman"/>
            </a:endParaRPr>
          </a:p>
          <a:p>
            <a:pPr indent="0" lvl="0" marL="0" marR="0" rtl="0" algn="l">
              <a:lnSpc>
                <a:spcPct val="105000"/>
              </a:lnSpc>
              <a:spcBef>
                <a:spcPts val="0"/>
              </a:spcBef>
              <a:spcAft>
                <a:spcPts val="0"/>
              </a:spcAft>
              <a:buNone/>
            </a:pPr>
            <a:r>
              <a:rPr b="1" lang="en-US" sz="1900">
                <a:latin typeface="Times New Roman"/>
                <a:ea typeface="Times New Roman"/>
                <a:cs typeface="Times New Roman"/>
                <a:sym typeface="Times New Roman"/>
              </a:rPr>
              <a:t>Methods - </a:t>
            </a:r>
            <a:endParaRPr b="1" sz="1900">
              <a:latin typeface="Times New Roman"/>
              <a:ea typeface="Times New Roman"/>
              <a:cs typeface="Times New Roman"/>
              <a:sym typeface="Times New Roman"/>
            </a:endParaRPr>
          </a:p>
          <a:p>
            <a:pPr indent="0" lvl="0" marL="0" marR="0" rtl="0" algn="l">
              <a:lnSpc>
                <a:spcPct val="105000"/>
              </a:lnSpc>
              <a:spcBef>
                <a:spcPts val="0"/>
              </a:spcBef>
              <a:spcAft>
                <a:spcPts val="0"/>
              </a:spcAft>
              <a:buNone/>
            </a:pPr>
            <a:r>
              <a:rPr lang="en-US" sz="1600">
                <a:latin typeface="Times New Roman"/>
                <a:ea typeface="Times New Roman"/>
                <a:cs typeface="Times New Roman"/>
                <a:sym typeface="Times New Roman"/>
              </a:rPr>
              <a:t>Weighted Edges(FSG), Directed Graph, Communities, Betweenness centrality</a:t>
            </a:r>
            <a:endParaRPr sz="1600">
              <a:latin typeface="Times New Roman"/>
              <a:ea typeface="Times New Roman"/>
              <a:cs typeface="Times New Roman"/>
              <a:sym typeface="Times New Roman"/>
            </a:endParaRPr>
          </a:p>
        </p:txBody>
      </p:sp>
      <p:pic>
        <p:nvPicPr>
          <p:cNvPr id="275" name="Google Shape;275;p33"/>
          <p:cNvPicPr preferRelativeResize="0"/>
          <p:nvPr/>
        </p:nvPicPr>
        <p:blipFill>
          <a:blip r:embed="rId3">
            <a:alphaModFix/>
          </a:blip>
          <a:stretch>
            <a:fillRect/>
          </a:stretch>
        </p:blipFill>
        <p:spPr>
          <a:xfrm>
            <a:off x="4291500" y="1325575"/>
            <a:ext cx="4223849" cy="3167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p34"/>
          <p:cNvSpPr txBox="1"/>
          <p:nvPr/>
        </p:nvSpPr>
        <p:spPr>
          <a:xfrm>
            <a:off x="236375" y="1613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latin typeface="Times New Roman"/>
                <a:ea typeface="Times New Roman"/>
                <a:cs typeface="Times New Roman"/>
                <a:sym typeface="Times New Roman"/>
              </a:rPr>
              <a:t>Sub-topic - Property</a:t>
            </a:r>
            <a:endParaRPr b="1" sz="2800">
              <a:solidFill>
                <a:srgbClr val="000000"/>
              </a:solidFill>
              <a:latin typeface="Times New Roman"/>
              <a:ea typeface="Times New Roman"/>
              <a:cs typeface="Times New Roman"/>
              <a:sym typeface="Times New Roman"/>
            </a:endParaRPr>
          </a:p>
        </p:txBody>
      </p:sp>
      <p:sp>
        <p:nvSpPr>
          <p:cNvPr id="283" name="Google Shape;283;p34"/>
          <p:cNvSpPr txBox="1"/>
          <p:nvPr/>
        </p:nvSpPr>
        <p:spPr>
          <a:xfrm>
            <a:off x="339850" y="881175"/>
            <a:ext cx="2920800" cy="273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900">
                <a:latin typeface="Times New Roman"/>
                <a:ea typeface="Times New Roman"/>
                <a:cs typeface="Times New Roman"/>
                <a:sym typeface="Times New Roman"/>
              </a:rPr>
              <a:t>Taking the subtopic Property as an example, there is weak association between all of its neighbors.</a:t>
            </a:r>
            <a:endParaRPr sz="19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9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900">
                <a:latin typeface="Times New Roman"/>
                <a:ea typeface="Times New Roman"/>
                <a:cs typeface="Times New Roman"/>
                <a:sym typeface="Times New Roman"/>
              </a:rPr>
              <a:t>It can also be noted that as it is one of the betweenness centers, the </a:t>
            </a:r>
            <a:r>
              <a:rPr lang="en-US" sz="1900">
                <a:latin typeface="Times New Roman"/>
                <a:ea typeface="Times New Roman"/>
                <a:cs typeface="Times New Roman"/>
                <a:sym typeface="Times New Roman"/>
              </a:rPr>
              <a:t>number</a:t>
            </a:r>
            <a:r>
              <a:rPr lang="en-US" sz="1900">
                <a:latin typeface="Times New Roman"/>
                <a:ea typeface="Times New Roman"/>
                <a:cs typeface="Times New Roman"/>
                <a:sym typeface="Times New Roman"/>
              </a:rPr>
              <a:t> of neighbors is quite high.</a:t>
            </a:r>
            <a:endParaRPr sz="1900">
              <a:latin typeface="Times New Roman"/>
              <a:ea typeface="Times New Roman"/>
              <a:cs typeface="Times New Roman"/>
              <a:sym typeface="Times New Roman"/>
            </a:endParaRPr>
          </a:p>
          <a:p>
            <a:pPr indent="0" lvl="0" marL="0" rtl="0" algn="l">
              <a:lnSpc>
                <a:spcPct val="115000"/>
              </a:lnSpc>
              <a:spcBef>
                <a:spcPts val="1200"/>
              </a:spcBef>
              <a:spcAft>
                <a:spcPts val="1000"/>
              </a:spcAft>
              <a:buNone/>
            </a:pPr>
            <a:r>
              <a:t/>
            </a:r>
            <a:endParaRPr sz="1900">
              <a:latin typeface="Times New Roman"/>
              <a:ea typeface="Times New Roman"/>
              <a:cs typeface="Times New Roman"/>
              <a:sym typeface="Times New Roman"/>
            </a:endParaRPr>
          </a:p>
        </p:txBody>
      </p:sp>
      <p:pic>
        <p:nvPicPr>
          <p:cNvPr id="284" name="Google Shape;284;p34"/>
          <p:cNvPicPr preferRelativeResize="0"/>
          <p:nvPr/>
        </p:nvPicPr>
        <p:blipFill>
          <a:blip r:embed="rId3">
            <a:alphaModFix/>
          </a:blip>
          <a:stretch>
            <a:fillRect/>
          </a:stretch>
        </p:blipFill>
        <p:spPr>
          <a:xfrm>
            <a:off x="3167101" y="651350"/>
            <a:ext cx="5856249" cy="396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35"/>
          <p:cNvSpPr txBox="1"/>
          <p:nvPr/>
        </p:nvSpPr>
        <p:spPr>
          <a:xfrm>
            <a:off x="249950" y="2156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latin typeface="Times New Roman"/>
                <a:ea typeface="Times New Roman"/>
                <a:cs typeface="Times New Roman"/>
                <a:sym typeface="Times New Roman"/>
              </a:rPr>
              <a:t>Sub-topic - Oppress</a:t>
            </a:r>
            <a:endParaRPr b="1" sz="2800">
              <a:solidFill>
                <a:srgbClr val="000000"/>
              </a:solidFill>
              <a:latin typeface="Times New Roman"/>
              <a:ea typeface="Times New Roman"/>
              <a:cs typeface="Times New Roman"/>
              <a:sym typeface="Times New Roman"/>
            </a:endParaRPr>
          </a:p>
        </p:txBody>
      </p:sp>
      <p:sp>
        <p:nvSpPr>
          <p:cNvPr id="292" name="Google Shape;292;p35"/>
          <p:cNvSpPr txBox="1"/>
          <p:nvPr/>
        </p:nvSpPr>
        <p:spPr>
          <a:xfrm>
            <a:off x="339850" y="954625"/>
            <a:ext cx="2920800" cy="273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900">
                <a:latin typeface="Times New Roman"/>
                <a:ea typeface="Times New Roman"/>
                <a:cs typeface="Times New Roman"/>
                <a:sym typeface="Times New Roman"/>
              </a:rPr>
              <a:t>Taking the subtopic Oppress as an example, there is strong association between all of its neighbors.</a:t>
            </a:r>
            <a:endParaRPr sz="19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9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1900">
                <a:latin typeface="Times New Roman"/>
                <a:ea typeface="Times New Roman"/>
                <a:cs typeface="Times New Roman"/>
                <a:sym typeface="Times New Roman"/>
              </a:rPr>
              <a:t>As it is one of the node with strong associations, the number of neighbors is quite low.</a:t>
            </a:r>
            <a:endParaRPr sz="1900">
              <a:latin typeface="Times New Roman"/>
              <a:ea typeface="Times New Roman"/>
              <a:cs typeface="Times New Roman"/>
              <a:sym typeface="Times New Roman"/>
            </a:endParaRPr>
          </a:p>
          <a:p>
            <a:pPr indent="0" lvl="0" marL="0" rtl="0" algn="l">
              <a:lnSpc>
                <a:spcPct val="115000"/>
              </a:lnSpc>
              <a:spcBef>
                <a:spcPts val="1200"/>
              </a:spcBef>
              <a:spcAft>
                <a:spcPts val="1000"/>
              </a:spcAft>
              <a:buNone/>
            </a:pPr>
            <a:r>
              <a:t/>
            </a:r>
            <a:endParaRPr sz="1900">
              <a:latin typeface="Times New Roman"/>
              <a:ea typeface="Times New Roman"/>
              <a:cs typeface="Times New Roman"/>
              <a:sym typeface="Times New Roman"/>
            </a:endParaRPr>
          </a:p>
        </p:txBody>
      </p:sp>
      <p:pic>
        <p:nvPicPr>
          <p:cNvPr id="293" name="Google Shape;293;p35"/>
          <p:cNvPicPr preferRelativeResize="0"/>
          <p:nvPr/>
        </p:nvPicPr>
        <p:blipFill>
          <a:blip r:embed="rId3">
            <a:alphaModFix/>
          </a:blip>
          <a:stretch>
            <a:fillRect/>
          </a:stretch>
        </p:blipFill>
        <p:spPr>
          <a:xfrm>
            <a:off x="3532450" y="788325"/>
            <a:ext cx="4932982" cy="36741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36"/>
          <p:cNvSpPr txBox="1"/>
          <p:nvPr/>
        </p:nvSpPr>
        <p:spPr>
          <a:xfrm>
            <a:off x="97575" y="109525"/>
            <a:ext cx="8520600" cy="651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800">
                <a:latin typeface="Times New Roman"/>
                <a:ea typeface="Times New Roman"/>
                <a:cs typeface="Times New Roman"/>
                <a:sym typeface="Times New Roman"/>
              </a:rPr>
              <a:t>T</a:t>
            </a:r>
            <a:r>
              <a:rPr b="1" lang="en-US" sz="2800">
                <a:latin typeface="Times New Roman"/>
                <a:ea typeface="Times New Roman"/>
                <a:cs typeface="Times New Roman"/>
                <a:sym typeface="Times New Roman"/>
              </a:rPr>
              <a:t>opic Association</a:t>
            </a:r>
            <a:endParaRPr b="1" sz="2800">
              <a:solidFill>
                <a:srgbClr val="000000"/>
              </a:solidFill>
              <a:latin typeface="Times New Roman"/>
              <a:ea typeface="Times New Roman"/>
              <a:cs typeface="Times New Roman"/>
              <a:sym typeface="Times New Roman"/>
            </a:endParaRPr>
          </a:p>
        </p:txBody>
      </p:sp>
      <p:sp>
        <p:nvSpPr>
          <p:cNvPr id="301" name="Google Shape;301;p36"/>
          <p:cNvSpPr txBox="1"/>
          <p:nvPr/>
        </p:nvSpPr>
        <p:spPr>
          <a:xfrm>
            <a:off x="311700" y="704425"/>
            <a:ext cx="8520600" cy="10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1800">
                <a:solidFill>
                  <a:srgbClr val="000000"/>
                </a:solidFill>
                <a:latin typeface="Times New Roman"/>
                <a:ea typeface="Times New Roman"/>
                <a:cs typeface="Times New Roman"/>
                <a:sym typeface="Times New Roman"/>
              </a:rPr>
              <a:t>Since the number of cue-target words is quite high, we get the hypernyms of these words and use them in place of the cue-target words. To further generalize them, we take the hypernyms of these words which are the topics of the given words.</a:t>
            </a:r>
            <a:endParaRPr sz="18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1000"/>
              </a:spcAft>
              <a:buNone/>
            </a:pPr>
            <a:r>
              <a:t/>
            </a:r>
            <a:endParaRPr sz="1800">
              <a:solidFill>
                <a:srgbClr val="000000"/>
              </a:solidFill>
              <a:latin typeface="Times New Roman"/>
              <a:ea typeface="Times New Roman"/>
              <a:cs typeface="Times New Roman"/>
              <a:sym typeface="Times New Roman"/>
            </a:endParaRPr>
          </a:p>
        </p:txBody>
      </p:sp>
      <p:sp>
        <p:nvSpPr>
          <p:cNvPr id="302" name="Google Shape;302;p36"/>
          <p:cNvSpPr txBox="1"/>
          <p:nvPr/>
        </p:nvSpPr>
        <p:spPr>
          <a:xfrm>
            <a:off x="311700" y="1807175"/>
            <a:ext cx="3921900" cy="28125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b="1" lang="en-US" sz="1800">
                <a:latin typeface="Times New Roman"/>
                <a:ea typeface="Times New Roman"/>
                <a:cs typeface="Times New Roman"/>
                <a:sym typeface="Times New Roman"/>
              </a:rPr>
              <a:t>Characteristics</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500">
                <a:latin typeface="Times New Roman"/>
                <a:ea typeface="Times New Roman"/>
                <a:cs typeface="Times New Roman"/>
                <a:sym typeface="Times New Roman"/>
              </a:rPr>
              <a:t>Nodes: 1185;   Edges: 14951</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500">
                <a:latin typeface="Times New Roman"/>
                <a:ea typeface="Times New Roman"/>
                <a:cs typeface="Times New Roman"/>
                <a:sym typeface="Times New Roman"/>
              </a:rPr>
              <a:t>Avg Degree: 12.617</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500">
                <a:latin typeface="Times New Roman"/>
                <a:ea typeface="Times New Roman"/>
                <a:cs typeface="Times New Roman"/>
                <a:sym typeface="Times New Roman"/>
              </a:rPr>
              <a:t>Avg Weighted Degree: 0.795</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500">
                <a:latin typeface="Times New Roman"/>
                <a:ea typeface="Times New Roman"/>
                <a:cs typeface="Times New Roman"/>
                <a:sym typeface="Times New Roman"/>
              </a:rPr>
              <a:t>Avg Clustering Coeff: 0.155</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500">
                <a:latin typeface="Times New Roman"/>
                <a:ea typeface="Times New Roman"/>
                <a:cs typeface="Times New Roman"/>
                <a:sym typeface="Times New Roman"/>
              </a:rPr>
              <a:t>Avg Path Length: 2.76</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500">
                <a:latin typeface="Times New Roman"/>
                <a:ea typeface="Times New Roman"/>
                <a:cs typeface="Times New Roman"/>
                <a:sym typeface="Times New Roman"/>
              </a:rPr>
              <a:t>Communities: 10 (Res=1.25)</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1" lang="en-US" sz="1800">
                <a:latin typeface="Times New Roman"/>
                <a:ea typeface="Times New Roman"/>
                <a:cs typeface="Times New Roman"/>
                <a:sym typeface="Times New Roman"/>
              </a:rPr>
              <a:t>Methods - </a:t>
            </a:r>
            <a:endParaRPr b="1" sz="1800">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US" sz="1500">
                <a:latin typeface="Times New Roman"/>
                <a:ea typeface="Times New Roman"/>
                <a:cs typeface="Times New Roman"/>
                <a:sym typeface="Times New Roman"/>
              </a:rPr>
              <a:t>Node Degree, Weighted Edges(FSG), Directed Graph, Communities</a:t>
            </a:r>
            <a:endParaRPr sz="1500">
              <a:latin typeface="Times New Roman"/>
              <a:ea typeface="Times New Roman"/>
              <a:cs typeface="Times New Roman"/>
              <a:sym typeface="Times New Roman"/>
            </a:endParaRPr>
          </a:p>
        </p:txBody>
      </p:sp>
      <p:pic>
        <p:nvPicPr>
          <p:cNvPr id="303" name="Google Shape;303;p36"/>
          <p:cNvPicPr preferRelativeResize="0"/>
          <p:nvPr/>
        </p:nvPicPr>
        <p:blipFill>
          <a:blip r:embed="rId3">
            <a:alphaModFix/>
          </a:blip>
          <a:stretch>
            <a:fillRect/>
          </a:stretch>
        </p:blipFill>
        <p:spPr>
          <a:xfrm>
            <a:off x="4779741" y="1735050"/>
            <a:ext cx="3942333" cy="295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7"/>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0" name="Google Shape;310;p37"/>
          <p:cNvSpPr txBox="1"/>
          <p:nvPr/>
        </p:nvSpPr>
        <p:spPr>
          <a:xfrm>
            <a:off x="101900" y="1758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latin typeface="Times New Roman"/>
                <a:ea typeface="Times New Roman"/>
                <a:cs typeface="Times New Roman"/>
                <a:sym typeface="Times New Roman"/>
              </a:rPr>
              <a:t>Topic - Standard</a:t>
            </a:r>
            <a:endParaRPr b="1" sz="2800">
              <a:solidFill>
                <a:srgbClr val="000000"/>
              </a:solidFill>
              <a:latin typeface="Times New Roman"/>
              <a:ea typeface="Times New Roman"/>
              <a:cs typeface="Times New Roman"/>
              <a:sym typeface="Times New Roman"/>
            </a:endParaRPr>
          </a:p>
        </p:txBody>
      </p:sp>
      <p:sp>
        <p:nvSpPr>
          <p:cNvPr id="311" name="Google Shape;311;p37"/>
          <p:cNvSpPr txBox="1"/>
          <p:nvPr/>
        </p:nvSpPr>
        <p:spPr>
          <a:xfrm>
            <a:off x="300600" y="786750"/>
            <a:ext cx="2675400" cy="156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2000">
                <a:latin typeface="Times New Roman"/>
                <a:ea typeface="Times New Roman"/>
                <a:cs typeface="Times New Roman"/>
                <a:sym typeface="Times New Roman"/>
              </a:rPr>
              <a:t>Taking the topic Standard as an example, it has mix of neighbors with strong and weak </a:t>
            </a:r>
            <a:r>
              <a:rPr lang="en-US" sz="2000">
                <a:latin typeface="Times New Roman"/>
                <a:ea typeface="Times New Roman"/>
                <a:cs typeface="Times New Roman"/>
                <a:sym typeface="Times New Roman"/>
              </a:rPr>
              <a:t>associations</a:t>
            </a:r>
            <a:r>
              <a:rPr lang="en-U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20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US" sz="2000">
                <a:latin typeface="Times New Roman"/>
                <a:ea typeface="Times New Roman"/>
                <a:cs typeface="Times New Roman"/>
                <a:sym typeface="Times New Roman"/>
              </a:rPr>
              <a:t>The number of neighbors also is quite high.</a:t>
            </a:r>
            <a:endParaRPr sz="20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2000">
              <a:latin typeface="Times New Roman"/>
              <a:ea typeface="Times New Roman"/>
              <a:cs typeface="Times New Roman"/>
              <a:sym typeface="Times New Roman"/>
            </a:endParaRPr>
          </a:p>
          <a:p>
            <a:pPr indent="0" lvl="0" marL="0" rtl="0" algn="l">
              <a:lnSpc>
                <a:spcPct val="115000"/>
              </a:lnSpc>
              <a:spcBef>
                <a:spcPts val="1200"/>
              </a:spcBef>
              <a:spcAft>
                <a:spcPts val="1000"/>
              </a:spcAft>
              <a:buNone/>
            </a:pPr>
            <a:r>
              <a:t/>
            </a:r>
            <a:endParaRPr sz="2000">
              <a:latin typeface="Times New Roman"/>
              <a:ea typeface="Times New Roman"/>
              <a:cs typeface="Times New Roman"/>
              <a:sym typeface="Times New Roman"/>
            </a:endParaRPr>
          </a:p>
        </p:txBody>
      </p:sp>
      <p:pic>
        <p:nvPicPr>
          <p:cNvPr id="312" name="Google Shape;312;p37"/>
          <p:cNvPicPr preferRelativeResize="0"/>
          <p:nvPr/>
        </p:nvPicPr>
        <p:blipFill>
          <a:blip r:embed="rId3">
            <a:alphaModFix/>
          </a:blip>
          <a:stretch>
            <a:fillRect/>
          </a:stretch>
        </p:blipFill>
        <p:spPr>
          <a:xfrm>
            <a:off x="3095275" y="501550"/>
            <a:ext cx="5753450" cy="4166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38"/>
          <p:cNvSpPr txBox="1"/>
          <p:nvPr/>
        </p:nvSpPr>
        <p:spPr>
          <a:xfrm>
            <a:off x="127925" y="19670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latin typeface="Times New Roman"/>
                <a:ea typeface="Times New Roman"/>
                <a:cs typeface="Times New Roman"/>
                <a:sym typeface="Times New Roman"/>
              </a:rPr>
              <a:t>Topic - Message</a:t>
            </a:r>
            <a:endParaRPr b="1" sz="2800">
              <a:solidFill>
                <a:srgbClr val="000000"/>
              </a:solidFill>
              <a:latin typeface="Times New Roman"/>
              <a:ea typeface="Times New Roman"/>
              <a:cs typeface="Times New Roman"/>
              <a:sym typeface="Times New Roman"/>
            </a:endParaRPr>
          </a:p>
        </p:txBody>
      </p:sp>
      <p:sp>
        <p:nvSpPr>
          <p:cNvPr id="320" name="Google Shape;320;p38"/>
          <p:cNvSpPr txBox="1"/>
          <p:nvPr/>
        </p:nvSpPr>
        <p:spPr>
          <a:xfrm>
            <a:off x="320875" y="1218988"/>
            <a:ext cx="2967300" cy="294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2000">
                <a:latin typeface="Times New Roman"/>
                <a:ea typeface="Times New Roman"/>
                <a:cs typeface="Times New Roman"/>
                <a:sym typeface="Times New Roman"/>
              </a:rPr>
              <a:t>As the topic</a:t>
            </a:r>
            <a:r>
              <a:rPr lang="en-US" sz="2000">
                <a:latin typeface="Times New Roman"/>
                <a:ea typeface="Times New Roman"/>
                <a:cs typeface="Times New Roman"/>
                <a:sym typeface="Times New Roman"/>
              </a:rPr>
              <a:t> Message is one of the betweenness center, the connection between its neighbors spans across different communities along with high number of neighbors.</a:t>
            </a:r>
            <a:endParaRPr sz="2000">
              <a:latin typeface="Times New Roman"/>
              <a:ea typeface="Times New Roman"/>
              <a:cs typeface="Times New Roman"/>
              <a:sym typeface="Times New Roman"/>
            </a:endParaRPr>
          </a:p>
          <a:p>
            <a:pPr indent="0" lvl="0" marL="0" rtl="0" algn="l">
              <a:lnSpc>
                <a:spcPct val="115000"/>
              </a:lnSpc>
              <a:spcBef>
                <a:spcPts val="1200"/>
              </a:spcBef>
              <a:spcAft>
                <a:spcPts val="1000"/>
              </a:spcAft>
              <a:buNone/>
            </a:pPr>
            <a:r>
              <a:t/>
            </a:r>
            <a:endParaRPr sz="2000">
              <a:latin typeface="Times New Roman"/>
              <a:ea typeface="Times New Roman"/>
              <a:cs typeface="Times New Roman"/>
              <a:sym typeface="Times New Roman"/>
            </a:endParaRPr>
          </a:p>
        </p:txBody>
      </p:sp>
      <p:pic>
        <p:nvPicPr>
          <p:cNvPr id="321" name="Google Shape;321;p38"/>
          <p:cNvPicPr preferRelativeResize="0"/>
          <p:nvPr/>
        </p:nvPicPr>
        <p:blipFill>
          <a:blip r:embed="rId3">
            <a:alphaModFix/>
          </a:blip>
          <a:stretch>
            <a:fillRect/>
          </a:stretch>
        </p:blipFill>
        <p:spPr>
          <a:xfrm>
            <a:off x="3432550" y="769401"/>
            <a:ext cx="5215964" cy="3845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8" name="Google Shape;328;p39"/>
          <p:cNvSpPr txBox="1"/>
          <p:nvPr/>
        </p:nvSpPr>
        <p:spPr>
          <a:xfrm>
            <a:off x="311700" y="1871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latin typeface="Times New Roman"/>
                <a:ea typeface="Times New Roman"/>
                <a:cs typeface="Times New Roman"/>
                <a:sym typeface="Times New Roman"/>
              </a:rPr>
              <a:t>Discussion &amp; Conclusion</a:t>
            </a:r>
            <a:endParaRPr b="1" sz="2800">
              <a:solidFill>
                <a:srgbClr val="000000"/>
              </a:solidFill>
              <a:latin typeface="Times New Roman"/>
              <a:ea typeface="Times New Roman"/>
              <a:cs typeface="Times New Roman"/>
              <a:sym typeface="Times New Roman"/>
            </a:endParaRPr>
          </a:p>
        </p:txBody>
      </p:sp>
      <p:sp>
        <p:nvSpPr>
          <p:cNvPr id="329" name="Google Shape;329;p39"/>
          <p:cNvSpPr txBox="1"/>
          <p:nvPr/>
        </p:nvSpPr>
        <p:spPr>
          <a:xfrm>
            <a:off x="311700" y="852750"/>
            <a:ext cx="8520600" cy="34380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120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From the Part-of-Speech tagging, we understand that there is a strong relationship between Nouns, Verbs and Adjectives but could be biased as there is not enough data about other parts of speech.</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The vowels association network follows a heterogeneous network.</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In the Subtopics association, it can be seen that there are some subtopics which have highest association with others and these are not as well connected as others.</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In the Topics association, the network simulates a real-world network where it acts like a scale-free graph (small world).</a:t>
            </a:r>
            <a:endParaRPr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5" name="Google Shape;175;p22"/>
          <p:cNvSpPr txBox="1"/>
          <p:nvPr/>
        </p:nvSpPr>
        <p:spPr>
          <a:xfrm>
            <a:off x="366425" y="255675"/>
            <a:ext cx="8072700" cy="7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000000"/>
                </a:solidFill>
                <a:latin typeface="Times New Roman"/>
                <a:ea typeface="Times New Roman"/>
                <a:cs typeface="Times New Roman"/>
                <a:sym typeface="Times New Roman"/>
              </a:rPr>
              <a:t>Introduction</a:t>
            </a:r>
            <a:endParaRPr b="1" sz="2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b="1" sz="2400">
              <a:solidFill>
                <a:srgbClr val="000000"/>
              </a:solidFill>
              <a:latin typeface="Times New Roman"/>
              <a:ea typeface="Times New Roman"/>
              <a:cs typeface="Times New Roman"/>
              <a:sym typeface="Times New Roman"/>
            </a:endParaRPr>
          </a:p>
        </p:txBody>
      </p:sp>
      <p:sp>
        <p:nvSpPr>
          <p:cNvPr id="176" name="Google Shape;176;p22"/>
          <p:cNvSpPr txBox="1"/>
          <p:nvPr/>
        </p:nvSpPr>
        <p:spPr>
          <a:xfrm>
            <a:off x="141000" y="888900"/>
            <a:ext cx="8862000" cy="33657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1200"/>
              </a:spcBef>
              <a:spcAft>
                <a:spcPts val="0"/>
              </a:spcAft>
              <a:buClr>
                <a:srgbClr val="000000"/>
              </a:buClr>
              <a:buSzPts val="2200"/>
              <a:buFont typeface="Times New Roman"/>
              <a:buChar char="●"/>
            </a:pPr>
            <a:r>
              <a:rPr lang="en-US" sz="2200">
                <a:solidFill>
                  <a:srgbClr val="000000"/>
                </a:solidFill>
                <a:latin typeface="Times New Roman"/>
                <a:ea typeface="Times New Roman"/>
                <a:cs typeface="Times New Roman"/>
                <a:sym typeface="Times New Roman"/>
              </a:rPr>
              <a:t>Words are one of the most fundamental components </a:t>
            </a:r>
            <a:r>
              <a:rPr lang="en-US" sz="2200">
                <a:latin typeface="Times New Roman"/>
                <a:ea typeface="Times New Roman"/>
                <a:cs typeface="Times New Roman"/>
                <a:sym typeface="Times New Roman"/>
              </a:rPr>
              <a:t>of</a:t>
            </a:r>
            <a:r>
              <a:rPr lang="en-US" sz="2200">
                <a:solidFill>
                  <a:srgbClr val="000000"/>
                </a:solidFill>
                <a:latin typeface="Times New Roman"/>
                <a:ea typeface="Times New Roman"/>
                <a:cs typeface="Times New Roman"/>
                <a:sym typeface="Times New Roman"/>
              </a:rPr>
              <a:t> t</a:t>
            </a:r>
            <a:r>
              <a:rPr lang="en-US" sz="2200">
                <a:latin typeface="Times New Roman"/>
                <a:ea typeface="Times New Roman"/>
                <a:cs typeface="Times New Roman"/>
                <a:sym typeface="Times New Roman"/>
              </a:rPr>
              <a:t>oday’s </a:t>
            </a:r>
            <a:r>
              <a:rPr lang="en-US" sz="2200">
                <a:solidFill>
                  <a:srgbClr val="000000"/>
                </a:solidFill>
                <a:latin typeface="Times New Roman"/>
                <a:ea typeface="Times New Roman"/>
                <a:cs typeface="Times New Roman"/>
                <a:sym typeface="Times New Roman"/>
              </a:rPr>
              <a:t>world, and it's fascinating to watch </a:t>
            </a:r>
            <a:r>
              <a:rPr lang="en-US" sz="2200">
                <a:latin typeface="Times New Roman"/>
                <a:ea typeface="Times New Roman"/>
                <a:cs typeface="Times New Roman"/>
                <a:sym typeface="Times New Roman"/>
              </a:rPr>
              <a:t>how some words are recalled </a:t>
            </a:r>
            <a:r>
              <a:rPr lang="en-US" sz="2200">
                <a:solidFill>
                  <a:srgbClr val="000000"/>
                </a:solidFill>
                <a:latin typeface="Times New Roman"/>
                <a:ea typeface="Times New Roman"/>
                <a:cs typeface="Times New Roman"/>
                <a:sym typeface="Times New Roman"/>
              </a:rPr>
              <a:t>when given a specific term.</a:t>
            </a:r>
            <a:endParaRPr sz="2200">
              <a:solidFill>
                <a:srgbClr val="000000"/>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rgbClr val="000000"/>
              </a:buClr>
              <a:buSzPts val="2200"/>
              <a:buFont typeface="Times New Roman"/>
              <a:buChar char="●"/>
            </a:pPr>
            <a:r>
              <a:rPr lang="en-US" sz="2200">
                <a:solidFill>
                  <a:srgbClr val="000000"/>
                </a:solidFill>
                <a:latin typeface="Times New Roman"/>
                <a:ea typeface="Times New Roman"/>
                <a:cs typeface="Times New Roman"/>
                <a:sym typeface="Times New Roman"/>
              </a:rPr>
              <a:t>People are more likely to recall a word that has a memory associated with it, or even a term that is related to its meaning.</a:t>
            </a:r>
            <a:endParaRPr sz="2200">
              <a:solidFill>
                <a:srgbClr val="000000"/>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rgbClr val="000000"/>
              </a:buClr>
              <a:buSzPts val="2200"/>
              <a:buFont typeface="Times New Roman"/>
              <a:buChar char="●"/>
            </a:pPr>
            <a:r>
              <a:rPr lang="en-US" sz="2200">
                <a:solidFill>
                  <a:srgbClr val="000000"/>
                </a:solidFill>
                <a:latin typeface="Times New Roman"/>
                <a:ea typeface="Times New Roman"/>
                <a:cs typeface="Times New Roman"/>
                <a:sym typeface="Times New Roman"/>
              </a:rPr>
              <a:t>In this study, we will aim to figure out how people recall words based on cues from other words, as well as look for patterns in how people memorize and connect words.</a:t>
            </a:r>
            <a:endParaRPr sz="22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1000"/>
              </a:spcAft>
              <a:buNone/>
            </a:pPr>
            <a:r>
              <a:t/>
            </a:r>
            <a:endParaRPr sz="2200">
              <a:solidFill>
                <a:srgbClr val="00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0"/>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6" name="Google Shape;336;p40"/>
          <p:cNvSpPr txBox="1"/>
          <p:nvPr/>
        </p:nvSpPr>
        <p:spPr>
          <a:xfrm>
            <a:off x="311700" y="2022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latin typeface="Times New Roman"/>
                <a:ea typeface="Times New Roman"/>
                <a:cs typeface="Times New Roman"/>
                <a:sym typeface="Times New Roman"/>
              </a:rPr>
              <a:t>Limitations</a:t>
            </a:r>
            <a:endParaRPr b="1" sz="2800">
              <a:solidFill>
                <a:srgbClr val="000000"/>
              </a:solidFill>
              <a:latin typeface="Times New Roman"/>
              <a:ea typeface="Times New Roman"/>
              <a:cs typeface="Times New Roman"/>
              <a:sym typeface="Times New Roman"/>
            </a:endParaRPr>
          </a:p>
        </p:txBody>
      </p:sp>
      <p:sp>
        <p:nvSpPr>
          <p:cNvPr id="337" name="Google Shape;337;p40"/>
          <p:cNvSpPr txBox="1"/>
          <p:nvPr/>
        </p:nvSpPr>
        <p:spPr>
          <a:xfrm>
            <a:off x="358225" y="21841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latin typeface="Times"/>
                <a:ea typeface="Times"/>
                <a:cs typeface="Times"/>
                <a:sym typeface="Times"/>
              </a:rPr>
              <a:t>Future Scope</a:t>
            </a:r>
            <a:endParaRPr b="1" sz="2800">
              <a:solidFill>
                <a:srgbClr val="000000"/>
              </a:solidFill>
              <a:latin typeface="Times"/>
              <a:ea typeface="Times"/>
              <a:cs typeface="Times"/>
              <a:sym typeface="Times"/>
            </a:endParaRPr>
          </a:p>
        </p:txBody>
      </p:sp>
      <p:sp>
        <p:nvSpPr>
          <p:cNvPr id="338" name="Google Shape;338;p40"/>
          <p:cNvSpPr txBox="1"/>
          <p:nvPr/>
        </p:nvSpPr>
        <p:spPr>
          <a:xfrm>
            <a:off x="311700" y="826050"/>
            <a:ext cx="8466600" cy="13323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1200"/>
              </a:spcBef>
              <a:spcAft>
                <a:spcPts val="0"/>
              </a:spcAft>
              <a:buClr>
                <a:srgbClr val="000000"/>
              </a:buClr>
              <a:buSzPts val="1800"/>
              <a:buChar char="●"/>
            </a:pPr>
            <a:r>
              <a:rPr lang="en-US" sz="1800"/>
              <a:t>One of the primary limitations was visualizing and analyzing high number of nodes and edges in a tool like Gephi which made computation a challenge.</a:t>
            </a:r>
            <a:endParaRPr sz="1800"/>
          </a:p>
          <a:p>
            <a:pPr indent="-342900" lvl="0" marL="457200" rtl="0" algn="l">
              <a:lnSpc>
                <a:spcPct val="115000"/>
              </a:lnSpc>
              <a:spcBef>
                <a:spcPts val="0"/>
              </a:spcBef>
              <a:spcAft>
                <a:spcPts val="0"/>
              </a:spcAft>
              <a:buClr>
                <a:schemeClr val="dk1"/>
              </a:buClr>
              <a:buSzPts val="1800"/>
              <a:buChar char="●"/>
            </a:pPr>
            <a:r>
              <a:rPr lang="en-US" sz="1800"/>
              <a:t>Another limitation was the data acquisition of highly relevant data sources to map its features to the current dataset.</a:t>
            </a:r>
            <a:endParaRPr sz="1800"/>
          </a:p>
        </p:txBody>
      </p:sp>
      <p:sp>
        <p:nvSpPr>
          <p:cNvPr id="339" name="Google Shape;339;p40"/>
          <p:cNvSpPr txBox="1"/>
          <p:nvPr/>
        </p:nvSpPr>
        <p:spPr>
          <a:xfrm>
            <a:off x="311700" y="2796679"/>
            <a:ext cx="8466600" cy="1764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Char char="●"/>
            </a:pPr>
            <a:r>
              <a:rPr lang="en-US" sz="1800"/>
              <a:t>The study can entail an application of Machine learning models to predict the target words on the CUE words.</a:t>
            </a:r>
            <a:endParaRPr sz="1800"/>
          </a:p>
          <a:p>
            <a:pPr indent="-342900" lvl="0" marL="457200" rtl="0" algn="l">
              <a:lnSpc>
                <a:spcPct val="115000"/>
              </a:lnSpc>
              <a:spcBef>
                <a:spcPts val="0"/>
              </a:spcBef>
              <a:spcAft>
                <a:spcPts val="0"/>
              </a:spcAft>
              <a:buClr>
                <a:schemeClr val="dk1"/>
              </a:buClr>
              <a:buSzPts val="1800"/>
              <a:buChar char="●"/>
            </a:pPr>
            <a:r>
              <a:rPr lang="en-US" sz="1800"/>
              <a:t>Including sub-features like sound of the word, topic modelling and applications of concepts like community detection, etc on a larger dataset with more features can make this study interesting.</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6" name="Google Shape;346;p4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t>Citations and References</a:t>
            </a:r>
            <a:endParaRPr b="1" sz="2800">
              <a:solidFill>
                <a:srgbClr val="000000"/>
              </a:solidFill>
            </a:endParaRPr>
          </a:p>
        </p:txBody>
      </p:sp>
      <p:sp>
        <p:nvSpPr>
          <p:cNvPr id="347" name="Google Shape;347;p41"/>
          <p:cNvSpPr txBox="1"/>
          <p:nvPr/>
        </p:nvSpPr>
        <p:spPr>
          <a:xfrm>
            <a:off x="442750" y="1356525"/>
            <a:ext cx="7649400" cy="32673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Adaptive Factorization Network: Learning Adaptive-Order Feature Interactions Weiyu Cheng, Yanyan Shen,∗Linpeng Huang, Shanghai Jiao Tong University{weiyu cheng, shenyy, lphuang}@sjtu.edu.cn</a:t>
            </a:r>
            <a:endParaRPr sz="1800">
              <a:solidFill>
                <a:srgbClr val="000000"/>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00000"/>
              </a:buClr>
              <a:buSzPts val="1800"/>
              <a:buFont typeface="Times New Roman"/>
              <a:buChar char="●"/>
            </a:pPr>
            <a:r>
              <a:rPr lang="en-US" sz="1800">
                <a:solidFill>
                  <a:srgbClr val="000000"/>
                </a:solidFill>
                <a:latin typeface="Times New Roman"/>
                <a:ea typeface="Times New Roman"/>
                <a:cs typeface="Times New Roman"/>
                <a:sym typeface="Times New Roman"/>
              </a:rPr>
              <a:t>Nelson, McEvoy &amp; Schreiber:  </a:t>
            </a:r>
            <a:r>
              <a:rPr lang="en-US" sz="18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http://w3.usf.edu/FreeAssociation/AppendixA/index.html</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https://unsplash.com/photos/C5SUkYZT7nU</a:t>
            </a:r>
            <a:endParaRPr sz="1800" u="sng">
              <a:solidFill>
                <a:srgbClr val="1155CC"/>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18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https://pixabay.com/photos/abc-alphabet-alphabet-letter-blank-3523454</a:t>
            </a:r>
            <a:r>
              <a:rPr lang="en-US" sz="1800" u="sng">
                <a:solidFill>
                  <a:srgbClr val="1155CC"/>
                </a:solidFill>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t/>
            </a:r>
            <a:endParaRPr sz="1800">
              <a:latin typeface="Times New Roman"/>
              <a:ea typeface="Times New Roman"/>
              <a:cs typeface="Times New Roman"/>
              <a:sym typeface="Times New Roman"/>
            </a:endParaRPr>
          </a:p>
          <a:p>
            <a:pPr indent="0" lvl="0" marL="0" rtl="0" algn="l">
              <a:spcBef>
                <a:spcPts val="1000"/>
              </a:spcBef>
              <a:spcAft>
                <a:spcPts val="0"/>
              </a:spcAft>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4" name="Google Shape;354;p42"/>
          <p:cNvSpPr txBox="1"/>
          <p:nvPr/>
        </p:nvSpPr>
        <p:spPr>
          <a:xfrm>
            <a:off x="249950" y="1565475"/>
            <a:ext cx="8520600" cy="10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5000"/>
              <a:t>Thank You</a:t>
            </a:r>
            <a:endParaRPr sz="50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3" name="Google Shape;183;p23"/>
          <p:cNvSpPr txBox="1"/>
          <p:nvPr/>
        </p:nvSpPr>
        <p:spPr>
          <a:xfrm>
            <a:off x="115675" y="124225"/>
            <a:ext cx="8520600" cy="623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800">
                <a:solidFill>
                  <a:srgbClr val="000000"/>
                </a:solidFill>
                <a:latin typeface="Times New Roman"/>
                <a:ea typeface="Times New Roman"/>
                <a:cs typeface="Times New Roman"/>
                <a:sym typeface="Times New Roman"/>
              </a:rPr>
              <a:t>Motivation</a:t>
            </a:r>
            <a:endParaRPr b="1" sz="2800">
              <a:solidFill>
                <a:srgbClr val="000000"/>
              </a:solidFill>
              <a:latin typeface="Times New Roman"/>
              <a:ea typeface="Times New Roman"/>
              <a:cs typeface="Times New Roman"/>
              <a:sym typeface="Times New Roman"/>
            </a:endParaRPr>
          </a:p>
        </p:txBody>
      </p:sp>
      <p:sp>
        <p:nvSpPr>
          <p:cNvPr id="184" name="Google Shape;184;p23"/>
          <p:cNvSpPr txBox="1"/>
          <p:nvPr/>
        </p:nvSpPr>
        <p:spPr>
          <a:xfrm>
            <a:off x="115675" y="747925"/>
            <a:ext cx="8520600" cy="10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2800">
                <a:solidFill>
                  <a:srgbClr val="000000"/>
                </a:solidFill>
                <a:latin typeface="Times New Roman"/>
                <a:ea typeface="Times New Roman"/>
                <a:cs typeface="Times New Roman"/>
                <a:sym typeface="Times New Roman"/>
              </a:rPr>
              <a:t>To learn why people remember specific words when given a cue word in a specific context.</a:t>
            </a:r>
            <a:endParaRPr sz="28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000"/>
              </a:spcAft>
              <a:buNone/>
            </a:pPr>
            <a:r>
              <a:t/>
            </a:r>
            <a:endParaRPr sz="2800">
              <a:solidFill>
                <a:srgbClr val="000000"/>
              </a:solidFill>
              <a:latin typeface="Times New Roman"/>
              <a:ea typeface="Times New Roman"/>
              <a:cs typeface="Times New Roman"/>
              <a:sym typeface="Times New Roman"/>
            </a:endParaRPr>
          </a:p>
        </p:txBody>
      </p:sp>
      <p:pic>
        <p:nvPicPr>
          <p:cNvPr id="185" name="Google Shape;185;p23"/>
          <p:cNvPicPr preferRelativeResize="0"/>
          <p:nvPr/>
        </p:nvPicPr>
        <p:blipFill>
          <a:blip r:embed="rId3">
            <a:alphaModFix/>
          </a:blip>
          <a:stretch>
            <a:fillRect/>
          </a:stretch>
        </p:blipFill>
        <p:spPr>
          <a:xfrm>
            <a:off x="328575" y="2034650"/>
            <a:ext cx="8520602" cy="25007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24"/>
          <p:cNvSpPr txBox="1"/>
          <p:nvPr/>
        </p:nvSpPr>
        <p:spPr>
          <a:xfrm>
            <a:off x="119350" y="671100"/>
            <a:ext cx="8954400" cy="10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sz="2700">
                <a:solidFill>
                  <a:srgbClr val="000000"/>
                </a:solidFill>
                <a:latin typeface="Times New Roman"/>
                <a:ea typeface="Times New Roman"/>
                <a:cs typeface="Times New Roman"/>
                <a:sym typeface="Times New Roman"/>
              </a:rPr>
              <a:t>Can we </a:t>
            </a:r>
            <a:r>
              <a:rPr lang="en-US" sz="2700">
                <a:latin typeface="Times New Roman"/>
                <a:ea typeface="Times New Roman"/>
                <a:cs typeface="Times New Roman"/>
                <a:sym typeface="Times New Roman"/>
              </a:rPr>
              <a:t>analyze</a:t>
            </a:r>
            <a:r>
              <a:rPr lang="en-US" sz="2700">
                <a:solidFill>
                  <a:srgbClr val="000000"/>
                </a:solidFill>
                <a:latin typeface="Times New Roman"/>
                <a:ea typeface="Times New Roman"/>
                <a:cs typeface="Times New Roman"/>
                <a:sym typeface="Times New Roman"/>
              </a:rPr>
              <a:t> </a:t>
            </a:r>
            <a:r>
              <a:rPr lang="en-US" sz="2700">
                <a:latin typeface="Times New Roman"/>
                <a:ea typeface="Times New Roman"/>
                <a:cs typeface="Times New Roman"/>
                <a:sym typeface="Times New Roman"/>
              </a:rPr>
              <a:t>features of</a:t>
            </a:r>
            <a:r>
              <a:rPr lang="en-US" sz="2700">
                <a:solidFill>
                  <a:srgbClr val="000000"/>
                </a:solidFill>
                <a:latin typeface="Times New Roman"/>
                <a:ea typeface="Times New Roman"/>
                <a:cs typeface="Times New Roman"/>
                <a:sym typeface="Times New Roman"/>
              </a:rPr>
              <a:t> words that recal</a:t>
            </a:r>
            <a:r>
              <a:rPr lang="en-US" sz="2700">
                <a:latin typeface="Times New Roman"/>
                <a:ea typeface="Times New Roman"/>
                <a:cs typeface="Times New Roman"/>
                <a:sym typeface="Times New Roman"/>
              </a:rPr>
              <a:t>l certain </a:t>
            </a:r>
            <a:r>
              <a:rPr lang="en-US" sz="2700">
                <a:solidFill>
                  <a:srgbClr val="000000"/>
                </a:solidFill>
                <a:latin typeface="Times New Roman"/>
                <a:ea typeface="Times New Roman"/>
                <a:cs typeface="Times New Roman"/>
                <a:sym typeface="Times New Roman"/>
              </a:rPr>
              <a:t>words, and can we know what qualities those words </a:t>
            </a:r>
            <a:r>
              <a:rPr lang="en-US" sz="2700">
                <a:latin typeface="Times New Roman"/>
                <a:ea typeface="Times New Roman"/>
                <a:cs typeface="Times New Roman"/>
                <a:sym typeface="Times New Roman"/>
              </a:rPr>
              <a:t>possess</a:t>
            </a:r>
            <a:r>
              <a:rPr lang="en-US" sz="2700">
                <a:solidFill>
                  <a:srgbClr val="000000"/>
                </a:solidFill>
                <a:latin typeface="Times New Roman"/>
                <a:ea typeface="Times New Roman"/>
                <a:cs typeface="Times New Roman"/>
                <a:sym typeface="Times New Roman"/>
              </a:rPr>
              <a:t>?</a:t>
            </a:r>
            <a:endParaRPr sz="27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1000"/>
              </a:spcAft>
              <a:buNone/>
            </a:pPr>
            <a:r>
              <a:t/>
            </a:r>
            <a:endParaRPr sz="2700">
              <a:solidFill>
                <a:srgbClr val="000000"/>
              </a:solidFill>
              <a:latin typeface="Times New Roman"/>
              <a:ea typeface="Times New Roman"/>
              <a:cs typeface="Times New Roman"/>
              <a:sym typeface="Times New Roman"/>
            </a:endParaRPr>
          </a:p>
        </p:txBody>
      </p:sp>
      <p:sp>
        <p:nvSpPr>
          <p:cNvPr id="193" name="Google Shape;193;p24"/>
          <p:cNvSpPr txBox="1"/>
          <p:nvPr/>
        </p:nvSpPr>
        <p:spPr>
          <a:xfrm>
            <a:off x="119350" y="0"/>
            <a:ext cx="8599200" cy="671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800">
                <a:latin typeface="Times New Roman"/>
                <a:ea typeface="Times New Roman"/>
                <a:cs typeface="Times New Roman"/>
                <a:sym typeface="Times New Roman"/>
              </a:rPr>
              <a:t>What are we tackling?</a:t>
            </a:r>
            <a:endParaRPr b="1" sz="2800">
              <a:solidFill>
                <a:srgbClr val="000000"/>
              </a:solidFill>
              <a:latin typeface="Times New Roman"/>
              <a:ea typeface="Times New Roman"/>
              <a:cs typeface="Times New Roman"/>
              <a:sym typeface="Times New Roman"/>
            </a:endParaRPr>
          </a:p>
        </p:txBody>
      </p:sp>
      <p:pic>
        <p:nvPicPr>
          <p:cNvPr id="194" name="Google Shape;194;p24"/>
          <p:cNvPicPr preferRelativeResize="0"/>
          <p:nvPr/>
        </p:nvPicPr>
        <p:blipFill>
          <a:blip r:embed="rId3">
            <a:alphaModFix/>
          </a:blip>
          <a:stretch>
            <a:fillRect/>
          </a:stretch>
        </p:blipFill>
        <p:spPr>
          <a:xfrm>
            <a:off x="278025" y="1738500"/>
            <a:ext cx="8440526" cy="2915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25"/>
          <p:cNvSpPr txBox="1"/>
          <p:nvPr/>
        </p:nvSpPr>
        <p:spPr>
          <a:xfrm>
            <a:off x="311700" y="203575"/>
            <a:ext cx="8520600" cy="814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800">
                <a:solidFill>
                  <a:srgbClr val="000000"/>
                </a:solidFill>
                <a:latin typeface="Times New Roman"/>
                <a:ea typeface="Times New Roman"/>
                <a:cs typeface="Times New Roman"/>
                <a:sym typeface="Times New Roman"/>
              </a:rPr>
              <a:t>Proposal</a:t>
            </a:r>
            <a:endParaRPr b="1" sz="2800">
              <a:solidFill>
                <a:srgbClr val="000000"/>
              </a:solidFill>
              <a:latin typeface="Times New Roman"/>
              <a:ea typeface="Times New Roman"/>
              <a:cs typeface="Times New Roman"/>
              <a:sym typeface="Times New Roman"/>
            </a:endParaRPr>
          </a:p>
        </p:txBody>
      </p:sp>
      <p:sp>
        <p:nvSpPr>
          <p:cNvPr id="202" name="Google Shape;202;p25"/>
          <p:cNvSpPr txBox="1"/>
          <p:nvPr/>
        </p:nvSpPr>
        <p:spPr>
          <a:xfrm>
            <a:off x="257400" y="1017775"/>
            <a:ext cx="8520600" cy="33540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1200"/>
              </a:spcBef>
              <a:spcAft>
                <a:spcPts val="0"/>
              </a:spcAft>
              <a:buClr>
                <a:srgbClr val="000000"/>
              </a:buClr>
              <a:buSzPts val="2200"/>
              <a:buFont typeface="Times New Roman"/>
              <a:buChar char="●"/>
            </a:pPr>
            <a:r>
              <a:rPr lang="en-US" sz="2200">
                <a:solidFill>
                  <a:srgbClr val="000000"/>
                </a:solidFill>
                <a:latin typeface="Times New Roman"/>
                <a:ea typeface="Times New Roman"/>
                <a:cs typeface="Times New Roman"/>
                <a:sym typeface="Times New Roman"/>
              </a:rPr>
              <a:t>We want to use the data to do a deep dive into the links between the cued words and the recalled words using network notions like centralities and communities to see if any connections were made and why they were formed. </a:t>
            </a:r>
            <a:endParaRPr sz="2200">
              <a:latin typeface="Times New Roman"/>
              <a:ea typeface="Times New Roman"/>
              <a:cs typeface="Times New Roman"/>
              <a:sym typeface="Times New Roman"/>
            </a:endParaRPr>
          </a:p>
          <a:p>
            <a:pPr indent="-368300" lvl="0" marL="457200" rtl="0" algn="l">
              <a:lnSpc>
                <a:spcPct val="115000"/>
              </a:lnSpc>
              <a:spcBef>
                <a:spcPts val="0"/>
              </a:spcBef>
              <a:spcAft>
                <a:spcPts val="0"/>
              </a:spcAft>
              <a:buSzPts val="2200"/>
              <a:buFont typeface="Times New Roman"/>
              <a:buChar char="●"/>
            </a:pPr>
            <a:r>
              <a:rPr lang="en-US" sz="2200">
                <a:solidFill>
                  <a:srgbClr val="000000"/>
                </a:solidFill>
                <a:latin typeface="Times New Roman"/>
                <a:ea typeface="Times New Roman"/>
                <a:cs typeface="Times New Roman"/>
                <a:sym typeface="Times New Roman"/>
              </a:rPr>
              <a:t>Furthermore, grouping these words into discrete t</a:t>
            </a:r>
            <a:r>
              <a:rPr lang="en-US" sz="2200">
                <a:latin typeface="Times New Roman"/>
                <a:ea typeface="Times New Roman"/>
                <a:cs typeface="Times New Roman"/>
                <a:sym typeface="Times New Roman"/>
              </a:rPr>
              <a:t>opics</a:t>
            </a:r>
            <a:r>
              <a:rPr lang="en-US" sz="2200">
                <a:solidFill>
                  <a:srgbClr val="000000"/>
                </a:solidFill>
                <a:latin typeface="Times New Roman"/>
                <a:ea typeface="Times New Roman"/>
                <a:cs typeface="Times New Roman"/>
                <a:sym typeface="Times New Roman"/>
              </a:rPr>
              <a:t>, sub-topics, or parts of speech and establishing links between them will aid us in comprehending the broad relationships between them.</a:t>
            </a:r>
            <a:endParaRPr sz="2200">
              <a:solidFill>
                <a:srgbClr val="595959"/>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9" name="Google Shape;209;p26"/>
          <p:cNvPicPr preferRelativeResize="0"/>
          <p:nvPr/>
        </p:nvPicPr>
        <p:blipFill>
          <a:blip r:embed="rId3">
            <a:alphaModFix/>
          </a:blip>
          <a:stretch>
            <a:fillRect/>
          </a:stretch>
        </p:blipFill>
        <p:spPr>
          <a:xfrm>
            <a:off x="116200" y="903075"/>
            <a:ext cx="8809702" cy="3666975"/>
          </a:xfrm>
          <a:prstGeom prst="rect">
            <a:avLst/>
          </a:prstGeom>
          <a:noFill/>
          <a:ln>
            <a:noFill/>
          </a:ln>
        </p:spPr>
      </p:pic>
      <p:sp>
        <p:nvSpPr>
          <p:cNvPr id="210" name="Google Shape;210;p26"/>
          <p:cNvSpPr txBox="1"/>
          <p:nvPr/>
        </p:nvSpPr>
        <p:spPr>
          <a:xfrm>
            <a:off x="1199850" y="502875"/>
            <a:ext cx="508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1" name="Google Shape;211;p26"/>
          <p:cNvSpPr txBox="1"/>
          <p:nvPr/>
        </p:nvSpPr>
        <p:spPr>
          <a:xfrm>
            <a:off x="116200" y="133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800">
                <a:latin typeface="Times New Roman"/>
                <a:ea typeface="Times New Roman"/>
                <a:cs typeface="Times New Roman"/>
                <a:sym typeface="Times New Roman"/>
              </a:rPr>
              <a:t>Dataset</a:t>
            </a:r>
            <a:endParaRPr b="1" sz="28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 name="Google Shape;218;p27"/>
          <p:cNvSpPr txBox="1"/>
          <p:nvPr/>
        </p:nvSpPr>
        <p:spPr>
          <a:xfrm>
            <a:off x="162425" y="1600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000000"/>
                </a:solidFill>
                <a:latin typeface="Times New Roman"/>
                <a:ea typeface="Times New Roman"/>
                <a:cs typeface="Times New Roman"/>
                <a:sym typeface="Times New Roman"/>
              </a:rPr>
              <a:t>Dataset Insights</a:t>
            </a:r>
            <a:endParaRPr b="1" sz="2800">
              <a:solidFill>
                <a:srgbClr val="000000"/>
              </a:solidFill>
              <a:latin typeface="Times New Roman"/>
              <a:ea typeface="Times New Roman"/>
              <a:cs typeface="Times New Roman"/>
              <a:sym typeface="Times New Roman"/>
            </a:endParaRPr>
          </a:p>
        </p:txBody>
      </p:sp>
      <p:sp>
        <p:nvSpPr>
          <p:cNvPr id="219" name="Google Shape;219;p27"/>
          <p:cNvSpPr txBox="1"/>
          <p:nvPr/>
        </p:nvSpPr>
        <p:spPr>
          <a:xfrm>
            <a:off x="162425" y="800700"/>
            <a:ext cx="8726700" cy="3623700"/>
          </a:xfrm>
          <a:prstGeom prst="rect">
            <a:avLst/>
          </a:prstGeom>
          <a:noFill/>
          <a:ln>
            <a:noFill/>
          </a:ln>
        </p:spPr>
        <p:txBody>
          <a:bodyPr anchorCtr="0" anchor="t" bIns="91425" lIns="91425" spcFirstLastPara="1" rIns="91425" wrap="square" tIns="91425">
            <a:noAutofit/>
          </a:bodyPr>
          <a:lstStyle/>
          <a:p>
            <a:pPr indent="-361950" lvl="0" marL="457200" rtl="0" algn="l">
              <a:spcBef>
                <a:spcPts val="1200"/>
              </a:spcBef>
              <a:spcAft>
                <a:spcPts val="0"/>
              </a:spcAft>
              <a:buClr>
                <a:srgbClr val="000000"/>
              </a:buClr>
              <a:buSzPts val="2100"/>
              <a:buFont typeface="Times New Roman"/>
              <a:buChar char="●"/>
            </a:pPr>
            <a:r>
              <a:rPr lang="en-US" sz="2100">
                <a:solidFill>
                  <a:srgbClr val="000000"/>
                </a:solidFill>
                <a:latin typeface="Times New Roman"/>
                <a:ea typeface="Times New Roman"/>
                <a:cs typeface="Times New Roman"/>
                <a:sym typeface="Times New Roman"/>
              </a:rPr>
              <a:t>In this Project “Cues to Use”, the dataset used for this study contains word associations as well as other properties of the cues and target words. </a:t>
            </a:r>
            <a:endParaRPr sz="2100">
              <a:solidFill>
                <a:srgbClr val="000000"/>
              </a:solidFill>
              <a:latin typeface="Times New Roman"/>
              <a:ea typeface="Times New Roman"/>
              <a:cs typeface="Times New Roman"/>
              <a:sym typeface="Times New Roman"/>
            </a:endParaRPr>
          </a:p>
          <a:p>
            <a:pPr indent="-361950" lvl="0" marL="457200" rtl="0" algn="l">
              <a:spcBef>
                <a:spcPts val="0"/>
              </a:spcBef>
              <a:spcAft>
                <a:spcPts val="0"/>
              </a:spcAft>
              <a:buClr>
                <a:srgbClr val="000000"/>
              </a:buClr>
              <a:buSzPts val="2100"/>
              <a:buFont typeface="Times New Roman"/>
              <a:buChar char="●"/>
            </a:pPr>
            <a:r>
              <a:rPr lang="en-US" sz="2100">
                <a:solidFill>
                  <a:srgbClr val="000000"/>
                </a:solidFill>
                <a:latin typeface="Times New Roman"/>
                <a:ea typeface="Times New Roman"/>
                <a:cs typeface="Times New Roman"/>
                <a:sym typeface="Times New Roman"/>
              </a:rPr>
              <a:t>Properties about the associations such as the number of people responding to the cue, norm</a:t>
            </a:r>
            <a:r>
              <a:rPr lang="en-US" sz="2100">
                <a:latin typeface="Times New Roman"/>
                <a:ea typeface="Times New Roman"/>
                <a:cs typeface="Times New Roman"/>
                <a:sym typeface="Times New Roman"/>
              </a:rPr>
              <a:t>ed, </a:t>
            </a:r>
            <a:r>
              <a:rPr lang="en-US" sz="2100">
                <a:solidFill>
                  <a:srgbClr val="000000"/>
                </a:solidFill>
                <a:latin typeface="Times New Roman"/>
                <a:ea typeface="Times New Roman"/>
                <a:cs typeface="Times New Roman"/>
                <a:sym typeface="Times New Roman"/>
              </a:rPr>
              <a:t>forward and backward strength of the cue, and target</a:t>
            </a:r>
            <a:r>
              <a:rPr lang="en-US" sz="2100">
                <a:latin typeface="Times New Roman"/>
                <a:ea typeface="Times New Roman"/>
                <a:cs typeface="Times New Roman"/>
                <a:sym typeface="Times New Roman"/>
              </a:rPr>
              <a:t> </a:t>
            </a:r>
            <a:r>
              <a:rPr lang="en-US" sz="2100">
                <a:solidFill>
                  <a:srgbClr val="000000"/>
                </a:solidFill>
                <a:latin typeface="Times New Roman"/>
                <a:ea typeface="Times New Roman"/>
                <a:cs typeface="Times New Roman"/>
                <a:sym typeface="Times New Roman"/>
              </a:rPr>
              <a:t>words provide us with good insights into the relations between the words. </a:t>
            </a:r>
            <a:endParaRPr sz="2100">
              <a:solidFill>
                <a:srgbClr val="000000"/>
              </a:solidFill>
              <a:latin typeface="Times New Roman"/>
              <a:ea typeface="Times New Roman"/>
              <a:cs typeface="Times New Roman"/>
              <a:sym typeface="Times New Roman"/>
            </a:endParaRPr>
          </a:p>
          <a:p>
            <a:pPr indent="-361950" lvl="0" marL="457200" rtl="0" algn="l">
              <a:spcBef>
                <a:spcPts val="0"/>
              </a:spcBef>
              <a:spcAft>
                <a:spcPts val="0"/>
              </a:spcAft>
              <a:buClr>
                <a:srgbClr val="000000"/>
              </a:buClr>
              <a:buSzPts val="2100"/>
              <a:buFont typeface="Times New Roman"/>
              <a:buChar char="●"/>
            </a:pPr>
            <a:r>
              <a:rPr lang="en-US" sz="2100">
                <a:latin typeface="Times New Roman"/>
                <a:ea typeface="Times New Roman"/>
                <a:cs typeface="Times New Roman"/>
                <a:sym typeface="Times New Roman"/>
              </a:rPr>
              <a:t>The dataset has been filtered with </a:t>
            </a:r>
            <a:r>
              <a:rPr lang="en-US" sz="2100">
                <a:solidFill>
                  <a:srgbClr val="000000"/>
                </a:solidFill>
                <a:latin typeface="Times New Roman"/>
                <a:ea typeface="Times New Roman"/>
                <a:cs typeface="Times New Roman"/>
                <a:sym typeface="Times New Roman"/>
              </a:rPr>
              <a:t>no back</a:t>
            </a:r>
            <a:r>
              <a:rPr lang="en-US" sz="2100">
                <a:latin typeface="Times New Roman"/>
                <a:ea typeface="Times New Roman"/>
                <a:cs typeface="Times New Roman"/>
                <a:sym typeface="Times New Roman"/>
              </a:rPr>
              <a:t>ward</a:t>
            </a:r>
            <a:r>
              <a:rPr lang="en-US" sz="2100">
                <a:solidFill>
                  <a:srgbClr val="000000"/>
                </a:solidFill>
                <a:latin typeface="Times New Roman"/>
                <a:ea typeface="Times New Roman"/>
                <a:cs typeface="Times New Roman"/>
                <a:sym typeface="Times New Roman"/>
              </a:rPr>
              <a:t> strength, normed records, </a:t>
            </a:r>
            <a:r>
              <a:rPr lang="en-US" sz="2100">
                <a:latin typeface="Times New Roman"/>
                <a:ea typeface="Times New Roman"/>
                <a:cs typeface="Times New Roman"/>
                <a:sym typeface="Times New Roman"/>
              </a:rPr>
              <a:t>parts of speech being</a:t>
            </a:r>
            <a:r>
              <a:rPr lang="en-US" sz="2100">
                <a:solidFill>
                  <a:srgbClr val="000000"/>
                </a:solidFill>
                <a:latin typeface="Times New Roman"/>
                <a:ea typeface="Times New Roman"/>
                <a:cs typeface="Times New Roman"/>
                <a:sym typeface="Times New Roman"/>
              </a:rPr>
              <a:t> only nouns, ver</a:t>
            </a:r>
            <a:r>
              <a:rPr lang="en-US" sz="2100">
                <a:latin typeface="Times New Roman"/>
                <a:ea typeface="Times New Roman"/>
                <a:cs typeface="Times New Roman"/>
                <a:sym typeface="Times New Roman"/>
              </a:rPr>
              <a:t>bs and adjectives</a:t>
            </a:r>
            <a:r>
              <a:rPr lang="en-US" sz="2100">
                <a:solidFill>
                  <a:srgbClr val="000000"/>
                </a:solidFill>
                <a:latin typeface="Times New Roman"/>
                <a:ea typeface="Times New Roman"/>
                <a:cs typeface="Times New Roman"/>
                <a:sym typeface="Times New Roman"/>
              </a:rPr>
              <a:t> and a minimum of 3 people responding to the cue.</a:t>
            </a:r>
            <a:endParaRPr sz="2100">
              <a:solidFill>
                <a:srgbClr val="000000"/>
              </a:solidFill>
              <a:latin typeface="Times New Roman"/>
              <a:ea typeface="Times New Roman"/>
              <a:cs typeface="Times New Roman"/>
              <a:sym typeface="Times New Roman"/>
            </a:endParaRPr>
          </a:p>
          <a:p>
            <a:pPr indent="-361950" lvl="0" marL="457200" rtl="0" algn="l">
              <a:spcBef>
                <a:spcPts val="0"/>
              </a:spcBef>
              <a:spcAft>
                <a:spcPts val="0"/>
              </a:spcAft>
              <a:buClr>
                <a:srgbClr val="000000"/>
              </a:buClr>
              <a:buSzPts val="2100"/>
              <a:buFont typeface="Times New Roman"/>
              <a:buChar char="●"/>
            </a:pPr>
            <a:r>
              <a:rPr lang="en-US" sz="2100">
                <a:solidFill>
                  <a:srgbClr val="000000"/>
                </a:solidFill>
                <a:latin typeface="Times New Roman"/>
                <a:ea typeface="Times New Roman"/>
                <a:cs typeface="Times New Roman"/>
                <a:sym typeface="Times New Roman"/>
              </a:rPr>
              <a:t>Furthermore, we are also using the part of speech tags of the cue and target words to deep dive into their association.</a:t>
            </a:r>
            <a:endParaRPr sz="2100">
              <a:solidFill>
                <a:srgbClr val="000000"/>
              </a:solidFill>
              <a:latin typeface="Times New Roman"/>
              <a:ea typeface="Times New Roman"/>
              <a:cs typeface="Times New Roman"/>
              <a:sym typeface="Times New Roman"/>
            </a:endParaRPr>
          </a:p>
          <a:p>
            <a:pPr indent="0" lvl="0" marL="342900" rtl="0" algn="l">
              <a:lnSpc>
                <a:spcPct val="115000"/>
              </a:lnSpc>
              <a:spcBef>
                <a:spcPts val="1200"/>
              </a:spcBef>
              <a:spcAft>
                <a:spcPts val="0"/>
              </a:spcAft>
              <a:buNone/>
            </a:pPr>
            <a:r>
              <a:t/>
            </a:r>
            <a:endParaRPr sz="2100">
              <a:solidFill>
                <a:srgbClr val="000000"/>
              </a:solidFill>
              <a:latin typeface="Times New Roman"/>
              <a:ea typeface="Times New Roman"/>
              <a:cs typeface="Times New Roman"/>
              <a:sym typeface="Times New Roman"/>
            </a:endParaRPr>
          </a:p>
          <a:p>
            <a:pPr indent="0" lvl="0" marL="0" rtl="0" algn="l">
              <a:lnSpc>
                <a:spcPct val="115000"/>
              </a:lnSpc>
              <a:spcBef>
                <a:spcPts val="1000"/>
              </a:spcBef>
              <a:spcAft>
                <a:spcPts val="1200"/>
              </a:spcAft>
              <a:buNone/>
            </a:pPr>
            <a:r>
              <a:t/>
            </a:r>
            <a:endParaRPr sz="2100">
              <a:solidFill>
                <a:srgbClr val="595959"/>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p28"/>
          <p:cNvSpPr txBox="1"/>
          <p:nvPr/>
        </p:nvSpPr>
        <p:spPr>
          <a:xfrm>
            <a:off x="311700" y="203575"/>
            <a:ext cx="8520600" cy="814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800">
                <a:solidFill>
                  <a:srgbClr val="000000"/>
                </a:solidFill>
                <a:latin typeface="Times New Roman"/>
                <a:ea typeface="Times New Roman"/>
                <a:cs typeface="Times New Roman"/>
                <a:sym typeface="Times New Roman"/>
              </a:rPr>
              <a:t>Methods</a:t>
            </a:r>
            <a:endParaRPr b="1" sz="2800">
              <a:solidFill>
                <a:srgbClr val="000000"/>
              </a:solidFill>
              <a:latin typeface="Times New Roman"/>
              <a:ea typeface="Times New Roman"/>
              <a:cs typeface="Times New Roman"/>
              <a:sym typeface="Times New Roman"/>
            </a:endParaRPr>
          </a:p>
        </p:txBody>
      </p:sp>
      <p:sp>
        <p:nvSpPr>
          <p:cNvPr id="227" name="Google Shape;227;p28"/>
          <p:cNvSpPr txBox="1"/>
          <p:nvPr/>
        </p:nvSpPr>
        <p:spPr>
          <a:xfrm>
            <a:off x="311700" y="86355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n-US" sz="2100">
                <a:solidFill>
                  <a:srgbClr val="000000"/>
                </a:solidFill>
                <a:latin typeface="Times New Roman"/>
                <a:ea typeface="Times New Roman"/>
                <a:cs typeface="Times New Roman"/>
                <a:sym typeface="Times New Roman"/>
              </a:rPr>
              <a:t>We employ multiple methods to understand the associations of what words are reminded given certain cue words as shown below:</a:t>
            </a:r>
            <a:endParaRPr sz="2100">
              <a:solidFill>
                <a:srgbClr val="000000"/>
              </a:solidFill>
              <a:latin typeface="Times New Roman"/>
              <a:ea typeface="Times New Roman"/>
              <a:cs typeface="Times New Roman"/>
              <a:sym typeface="Times New Roman"/>
            </a:endParaRPr>
          </a:p>
          <a:p>
            <a:pPr indent="-361950" lvl="0" marL="457200" rtl="0" algn="l">
              <a:lnSpc>
                <a:spcPct val="115000"/>
              </a:lnSpc>
              <a:spcBef>
                <a:spcPts val="1200"/>
              </a:spcBef>
              <a:spcAft>
                <a:spcPts val="0"/>
              </a:spcAft>
              <a:buClr>
                <a:srgbClr val="000000"/>
              </a:buClr>
              <a:buSzPts val="2100"/>
              <a:buFont typeface="Times New Roman"/>
              <a:buAutoNum type="arabicPeriod"/>
            </a:pPr>
            <a:r>
              <a:rPr b="1" lang="en-US" sz="2100">
                <a:solidFill>
                  <a:srgbClr val="000000"/>
                </a:solidFill>
                <a:latin typeface="Times New Roman"/>
                <a:ea typeface="Times New Roman"/>
                <a:cs typeface="Times New Roman"/>
                <a:sym typeface="Times New Roman"/>
              </a:rPr>
              <a:t>Part-of-Speech Tag</a:t>
            </a:r>
            <a:endParaRPr b="1" sz="2100">
              <a:solidFill>
                <a:srgbClr val="000000"/>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rgbClr val="000000"/>
              </a:buClr>
              <a:buSzPts val="2100"/>
              <a:buFont typeface="Times New Roman"/>
              <a:buAutoNum type="arabicPeriod"/>
            </a:pPr>
            <a:r>
              <a:rPr b="1" lang="en-US" sz="2100">
                <a:solidFill>
                  <a:srgbClr val="000000"/>
                </a:solidFill>
                <a:latin typeface="Times New Roman"/>
                <a:ea typeface="Times New Roman"/>
                <a:cs typeface="Times New Roman"/>
                <a:sym typeface="Times New Roman"/>
              </a:rPr>
              <a:t>Vowels Association</a:t>
            </a:r>
            <a:endParaRPr b="1" sz="2100">
              <a:solidFill>
                <a:srgbClr val="000000"/>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rgbClr val="000000"/>
              </a:buClr>
              <a:buSzPts val="2100"/>
              <a:buFont typeface="Times New Roman"/>
              <a:buAutoNum type="arabicPeriod"/>
            </a:pPr>
            <a:r>
              <a:rPr b="1" lang="en-US" sz="2100">
                <a:solidFill>
                  <a:srgbClr val="000000"/>
                </a:solidFill>
                <a:latin typeface="Times New Roman"/>
                <a:ea typeface="Times New Roman"/>
                <a:cs typeface="Times New Roman"/>
                <a:sym typeface="Times New Roman"/>
              </a:rPr>
              <a:t>Subtopics Association</a:t>
            </a:r>
            <a:endParaRPr b="1" sz="2100">
              <a:solidFill>
                <a:srgbClr val="000000"/>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rgbClr val="000000"/>
              </a:buClr>
              <a:buSzPts val="2100"/>
              <a:buFont typeface="Times New Roman"/>
              <a:buAutoNum type="arabicPeriod"/>
            </a:pPr>
            <a:r>
              <a:rPr b="1" lang="en-US" sz="2100">
                <a:solidFill>
                  <a:srgbClr val="000000"/>
                </a:solidFill>
                <a:latin typeface="Times New Roman"/>
                <a:ea typeface="Times New Roman"/>
                <a:cs typeface="Times New Roman"/>
                <a:sym typeface="Times New Roman"/>
              </a:rPr>
              <a:t>Topics Association</a:t>
            </a:r>
            <a:endParaRPr b="1" sz="21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000"/>
              </a:spcAft>
              <a:buNone/>
            </a:pPr>
            <a:r>
              <a:rPr lang="en-US" sz="2100">
                <a:latin typeface="Times New Roman"/>
                <a:ea typeface="Times New Roman"/>
                <a:cs typeface="Times New Roman"/>
                <a:sym typeface="Times New Roman"/>
              </a:rPr>
              <a:t>In all the above methods, we remove records with incomplete data and use the Forward Strength value as the edge weights.</a:t>
            </a:r>
            <a:endParaRPr sz="21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idx="12" type="sldNum"/>
          </p:nvPr>
        </p:nvSpPr>
        <p:spPr>
          <a:xfrm>
            <a:off x="6457950" y="4767263"/>
            <a:ext cx="20574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 name="Google Shape;234;p29"/>
          <p:cNvSpPr txBox="1"/>
          <p:nvPr/>
        </p:nvSpPr>
        <p:spPr>
          <a:xfrm>
            <a:off x="189550" y="2143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US" sz="2800">
                <a:latin typeface="Times New Roman"/>
                <a:ea typeface="Times New Roman"/>
                <a:cs typeface="Times New Roman"/>
                <a:sym typeface="Times New Roman"/>
              </a:rPr>
              <a:t>Parts-of-Speech Tag</a:t>
            </a:r>
            <a:endParaRPr b="1" sz="2800">
              <a:solidFill>
                <a:srgbClr val="000000"/>
              </a:solidFill>
              <a:latin typeface="Times New Roman"/>
              <a:ea typeface="Times New Roman"/>
              <a:cs typeface="Times New Roman"/>
              <a:sym typeface="Times New Roman"/>
            </a:endParaRPr>
          </a:p>
        </p:txBody>
      </p:sp>
      <p:sp>
        <p:nvSpPr>
          <p:cNvPr id="235" name="Google Shape;235;p29"/>
          <p:cNvSpPr txBox="1"/>
          <p:nvPr/>
        </p:nvSpPr>
        <p:spPr>
          <a:xfrm>
            <a:off x="256050" y="787025"/>
            <a:ext cx="8631900" cy="1169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1200"/>
              </a:spcBef>
              <a:spcAft>
                <a:spcPts val="0"/>
              </a:spcAft>
              <a:buNone/>
            </a:pPr>
            <a:r>
              <a:rPr lang="en-US" sz="1800">
                <a:solidFill>
                  <a:srgbClr val="000000"/>
                </a:solidFill>
                <a:latin typeface="Times New Roman"/>
                <a:ea typeface="Times New Roman"/>
                <a:cs typeface="Times New Roman"/>
                <a:sym typeface="Times New Roman"/>
              </a:rPr>
              <a:t>In the dataset, the cue and target words are tagged with the respective Parts of Speech. Using these tags, we build a cue-target network and visualize them in Gephi software. </a:t>
            </a:r>
            <a:endParaRPr sz="1800">
              <a:solidFill>
                <a:srgbClr val="000000"/>
              </a:solidFill>
              <a:latin typeface="Times New Roman"/>
              <a:ea typeface="Times New Roman"/>
              <a:cs typeface="Times New Roman"/>
              <a:sym typeface="Times New Roman"/>
            </a:endParaRPr>
          </a:p>
          <a:p>
            <a:pPr indent="0" lvl="0" marL="457200" rtl="0" algn="l">
              <a:lnSpc>
                <a:spcPct val="115000"/>
              </a:lnSpc>
              <a:spcBef>
                <a:spcPts val="1200"/>
              </a:spcBef>
              <a:spcAft>
                <a:spcPts val="1000"/>
              </a:spcAft>
              <a:buNone/>
            </a:pPr>
            <a:r>
              <a:t/>
            </a:r>
            <a:endParaRPr sz="1800">
              <a:solidFill>
                <a:srgbClr val="595959"/>
              </a:solidFill>
              <a:latin typeface="Times New Roman"/>
              <a:ea typeface="Times New Roman"/>
              <a:cs typeface="Times New Roman"/>
              <a:sym typeface="Times New Roman"/>
            </a:endParaRPr>
          </a:p>
        </p:txBody>
      </p:sp>
      <p:pic>
        <p:nvPicPr>
          <p:cNvPr id="236" name="Google Shape;236;p29"/>
          <p:cNvPicPr preferRelativeResize="0"/>
          <p:nvPr/>
        </p:nvPicPr>
        <p:blipFill>
          <a:blip r:embed="rId3">
            <a:alphaModFix/>
          </a:blip>
          <a:stretch>
            <a:fillRect/>
          </a:stretch>
        </p:blipFill>
        <p:spPr>
          <a:xfrm>
            <a:off x="4392325" y="1581475"/>
            <a:ext cx="4317825" cy="2960600"/>
          </a:xfrm>
          <a:prstGeom prst="rect">
            <a:avLst/>
          </a:prstGeom>
          <a:noFill/>
          <a:ln>
            <a:noFill/>
          </a:ln>
        </p:spPr>
      </p:pic>
      <p:sp>
        <p:nvSpPr>
          <p:cNvPr id="237" name="Google Shape;237;p29"/>
          <p:cNvSpPr txBox="1"/>
          <p:nvPr/>
        </p:nvSpPr>
        <p:spPr>
          <a:xfrm>
            <a:off x="256050" y="1581475"/>
            <a:ext cx="3531000" cy="2726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US" sz="1800">
                <a:latin typeface="Times New Roman"/>
                <a:ea typeface="Times New Roman"/>
                <a:cs typeface="Times New Roman"/>
                <a:sym typeface="Times New Roman"/>
              </a:rPr>
              <a:t>Characteristics</a:t>
            </a:r>
            <a:r>
              <a:rPr lang="en-US" sz="1800">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500">
                <a:latin typeface="Times New Roman"/>
                <a:ea typeface="Times New Roman"/>
                <a:cs typeface="Times New Roman"/>
                <a:sym typeface="Times New Roman"/>
              </a:rPr>
              <a:t>Nodes: 8;   Edges: 20</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500">
                <a:latin typeface="Times New Roman"/>
                <a:ea typeface="Times New Roman"/>
                <a:cs typeface="Times New Roman"/>
                <a:sym typeface="Times New Roman"/>
              </a:rPr>
              <a:t>Avg Degree: 2.5</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US" sz="1500">
                <a:latin typeface="Times New Roman"/>
                <a:ea typeface="Times New Roman"/>
                <a:cs typeface="Times New Roman"/>
                <a:sym typeface="Times New Roman"/>
              </a:rPr>
              <a:t>Avg Weighted Degree: 0.124</a:t>
            </a:r>
            <a:endParaRPr sz="15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500">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b="1" lang="en-US" sz="1800">
                <a:latin typeface="Times New Roman"/>
                <a:ea typeface="Times New Roman"/>
                <a:cs typeface="Times New Roman"/>
                <a:sym typeface="Times New Roman"/>
              </a:rPr>
              <a:t>Methods - </a:t>
            </a:r>
            <a:endParaRPr b="1" sz="1800">
              <a:latin typeface="Times New Roman"/>
              <a:ea typeface="Times New Roman"/>
              <a:cs typeface="Times New Roman"/>
              <a:sym typeface="Times New Roman"/>
            </a:endParaRPr>
          </a:p>
          <a:p>
            <a:pPr indent="0" lvl="0" marL="0" marR="0" rtl="0" algn="l">
              <a:lnSpc>
                <a:spcPct val="115000"/>
              </a:lnSpc>
              <a:spcBef>
                <a:spcPts val="0"/>
              </a:spcBef>
              <a:spcAft>
                <a:spcPts val="0"/>
              </a:spcAft>
              <a:buNone/>
            </a:pPr>
            <a:r>
              <a:rPr lang="en-US" sz="1500">
                <a:latin typeface="Times New Roman"/>
                <a:ea typeface="Times New Roman"/>
                <a:cs typeface="Times New Roman"/>
                <a:sym typeface="Times New Roman"/>
              </a:rPr>
              <a:t>Node Degree, Weighted Edges(FSG), Directed Graph</a:t>
            </a:r>
            <a:endParaRPr sz="15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